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570" r:id="rId2"/>
    <p:sldId id="573" r:id="rId3"/>
    <p:sldId id="572" r:id="rId4"/>
    <p:sldId id="571" r:id="rId5"/>
    <p:sldId id="257" r:id="rId6"/>
    <p:sldId id="575" r:id="rId7"/>
    <p:sldId id="574" r:id="rId8"/>
    <p:sldId id="576" r:id="rId9"/>
    <p:sldId id="577" r:id="rId10"/>
    <p:sldId id="578" r:id="rId11"/>
    <p:sldId id="579" r:id="rId12"/>
    <p:sldId id="591" r:id="rId13"/>
    <p:sldId id="599" r:id="rId14"/>
    <p:sldId id="595" r:id="rId15"/>
    <p:sldId id="581" r:id="rId16"/>
    <p:sldId id="601" r:id="rId17"/>
    <p:sldId id="602" r:id="rId18"/>
    <p:sldId id="603" r:id="rId19"/>
    <p:sldId id="582" r:id="rId20"/>
    <p:sldId id="565" r:id="rId21"/>
    <p:sldId id="567" r:id="rId22"/>
    <p:sldId id="568" r:id="rId23"/>
    <p:sldId id="587" r:id="rId24"/>
    <p:sldId id="585" r:id="rId25"/>
    <p:sldId id="586" r:id="rId26"/>
    <p:sldId id="600" r:id="rId27"/>
    <p:sldId id="594" r:id="rId28"/>
    <p:sldId id="589" r:id="rId29"/>
    <p:sldId id="588"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0" roundtripDataSignature="AMtx7mhRE1M9a0cPUD7PemCcziMgZW9Qr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B3A"/>
    <a:srgbClr val="F8FAF0"/>
    <a:srgbClr val="FBFBF4"/>
    <a:srgbClr val="F3EFDB"/>
    <a:srgbClr val="FBF4FC"/>
    <a:srgbClr val="F2CFF3"/>
    <a:srgbClr val="F6E7F8"/>
    <a:srgbClr val="FDF9FE"/>
    <a:srgbClr val="00B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23E0B4-C7BB-3148-AE05-54FDC675C0EA}" v="1483" dt="2024-02-20T08:37:42.944"/>
    <p1510:client id="{DE478DB4-4066-7845-B524-6CE6452FCE66}" v="4693" dt="2024-02-20T08:30:30.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50" Type="http://customschemas.google.com/relationships/presentationmetadata" Target="metadata"/><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793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58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ECD3A947-E381-AE1B-4E56-A0D048805E02}"/>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DC4D03D7-AA22-1D4C-E939-11F4F2D5BA2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EEA02B43-529C-17F5-2BE2-8C44ACF2CE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25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96BD-1856-9301-3426-297B31133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E881-B3E5-E464-770B-1EE596582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B459A-224F-85D7-A034-FEFCC1D664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70004-4140-D147-2E08-35CFE27509D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48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96BD-1856-9301-3426-297B31133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6E881-B3E5-E464-770B-1EE596582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B459A-224F-85D7-A034-FEFCC1D664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70004-4140-D147-2E08-35CFE27509D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4223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474E-5138-FE6A-2CAF-C6B6290F0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969AD-1F32-49AE-11B3-3A6FBEFF8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90985-E920-CC71-D20D-C81E7CCF89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024CBF-F234-799C-25F5-FA9A7D4921C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919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333FDB66-A9BC-7550-C1EC-A898F67257C3}"/>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F53817A7-C38A-5480-649A-037A631BF3B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47F42F66-ACF3-1F28-D2C8-C4D40B42ED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829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474E-5138-FE6A-2CAF-C6B6290F0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969AD-1F32-49AE-11B3-3A6FBEFF8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90985-E920-CC71-D20D-C81E7CCF8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024CBF-F234-799C-25F5-FA9A7D4921C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5410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474E-5138-FE6A-2CAF-C6B6290F0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969AD-1F32-49AE-11B3-3A6FBEFF8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90985-E920-CC71-D20D-C81E7CCF8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024CBF-F234-799C-25F5-FA9A7D4921C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7486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5474E-5138-FE6A-2CAF-C6B6290F0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969AD-1F32-49AE-11B3-3A6FBEFF89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90985-E920-CC71-D20D-C81E7CCF8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024CBF-F234-799C-25F5-FA9A7D4921C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904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A4121C0E-FDCD-2517-ACCD-64496D21A86C}"/>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D7901490-A63D-EE24-DE25-ECC847F57E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E0FD8FA6-217C-1034-2ACC-343E437904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0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342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71324E4F-9788-BAF5-EE31-ADE3FCFCC68F}"/>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FE5665DF-C286-07CB-2E8C-632B7A108C3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409A2EC5-E494-34DC-4743-579E1BF2FC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295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A2CACFB3-DDB9-2B42-227E-BB71EAF15A27}"/>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FCB5DD83-35BB-4D65-FA56-46F944E6436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203FB4F8-FF71-A040-180C-3B98C3CA6F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92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A2E0D86E-5521-9EAC-4FD8-8B98145E6BE9}"/>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6D06738E-957E-C5F6-E8BD-48AC0CD80D8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F56CEACD-9FF2-2A06-667A-24790A0D16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724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4038430C-C761-FA9B-2549-3A87B4FF5B75}"/>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10BFD885-10CE-6B53-FAF5-E3B7A46988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262CBFF6-C919-0F60-7C62-C86CB585E0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4505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47C3590A-41A6-A049-0B6F-9D1FABDB00B6}"/>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43EF96C2-DF1E-C0E8-E767-861072B967A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2BB00881-2B75-BB8F-72A2-DD731FCD5B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232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ECEC4430-3DEC-49B5-F4A7-38BEED619A46}"/>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6A15C21E-05C2-8EB3-ACAB-4084A099C69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3AF654FB-D29B-250D-933A-C49137AC9E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012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319B7EB0-5C08-2E7E-7FF1-5BFD78F971F0}"/>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655377EC-F638-8D82-E2FD-C4F79F39D6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A3F6D570-370D-7E58-A43B-CC9C6D1776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691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319B7EB0-5C08-2E7E-7FF1-5BFD78F971F0}"/>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655377EC-F638-8D82-E2FD-C4F79F39D6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A3F6D570-370D-7E58-A43B-CC9C6D1776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133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5D60466E-3E65-67AB-6B59-7F61BD715EB6}"/>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05FB0CCC-4F8D-19E9-0BF9-1AC2679ECC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6802AEA5-8D00-639C-EA2B-CFAC921383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23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a:extLst>
            <a:ext uri="{FF2B5EF4-FFF2-40B4-BE49-F238E27FC236}">
              <a16:creationId xmlns:a16="http://schemas.microsoft.com/office/drawing/2014/main" id="{E9674F38-B514-D387-7139-B1E459C0E3FD}"/>
            </a:ext>
          </a:extLst>
        </p:cNvPr>
        <p:cNvGrpSpPr/>
        <p:nvPr/>
      </p:nvGrpSpPr>
      <p:grpSpPr>
        <a:xfrm>
          <a:off x="0" y="0"/>
          <a:ext cx="0" cy="0"/>
          <a:chOff x="0" y="0"/>
          <a:chExt cx="0" cy="0"/>
        </a:xfrm>
      </p:grpSpPr>
      <p:sp>
        <p:nvSpPr>
          <p:cNvPr id="98" name="Google Shape;98;p2:notes">
            <a:extLst>
              <a:ext uri="{FF2B5EF4-FFF2-40B4-BE49-F238E27FC236}">
                <a16:creationId xmlns:a16="http://schemas.microsoft.com/office/drawing/2014/main" id="{B2D7E4D3-E457-8034-844F-E426424976A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a:extLst>
              <a:ext uri="{FF2B5EF4-FFF2-40B4-BE49-F238E27FC236}">
                <a16:creationId xmlns:a16="http://schemas.microsoft.com/office/drawing/2014/main" id="{028ECD5F-C9B1-CB1B-B0B2-007130AB1D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04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595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09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45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25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55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67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2"/>
          <p:cNvSpPr>
            <a:spLocks noGrp="1"/>
          </p:cNvSpPr>
          <p:nvPr>
            <p:ph type="pic" idx="2"/>
          </p:nvPr>
        </p:nvSpPr>
        <p:spPr>
          <a:xfrm>
            <a:off x="5183188" y="987425"/>
            <a:ext cx="6172200" cy="4873625"/>
          </a:xfrm>
          <a:prstGeom prst="rect">
            <a:avLst/>
          </a:prstGeom>
          <a:noFill/>
          <a:ln>
            <a:noFill/>
          </a:ln>
        </p:spPr>
      </p:sp>
      <p:sp>
        <p:nvSpPr>
          <p:cNvPr id="73" name="Google Shape;7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2.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sv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4344" name="Picture 8" descr="Cryptocurrency - GO Markets">
            <a:extLst>
              <a:ext uri="{FF2B5EF4-FFF2-40B4-BE49-F238E27FC236}">
                <a16:creationId xmlns:a16="http://schemas.microsoft.com/office/drawing/2014/main" id="{4608E3F5-1531-9C00-A60C-5B8A6378B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07" b="922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4352" name="Rectangle 1435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94;p1">
            <a:extLst>
              <a:ext uri="{FF2B5EF4-FFF2-40B4-BE49-F238E27FC236}">
                <a16:creationId xmlns:a16="http://schemas.microsoft.com/office/drawing/2014/main" id="{2BE561E7-3BAC-098A-55E3-90C867694AC2}"/>
              </a:ext>
            </a:extLst>
          </p:cNvPr>
          <p:cNvSpPr/>
          <p:nvPr/>
        </p:nvSpPr>
        <p:spPr>
          <a:xfrm>
            <a:off x="523875" y="5317240"/>
            <a:ext cx="11210925" cy="744836"/>
          </a:xfrm>
          <a:prstGeom prst="rect">
            <a:avLst/>
          </a:prstGeom>
        </p:spPr>
        <p:txBody>
          <a:bodyPr spcFirstLastPara="1" vert="horz" lIns="91440" tIns="45720" rIns="91440" bIns="45720" rtlCol="0" anchor="ctr" anchorCtr="0">
            <a:noAutofit/>
          </a:bodyPr>
          <a:lstStyle/>
          <a:p>
            <a:pPr marL="0" marR="0" lvl="0" indent="0" algn="ctr">
              <a:lnSpc>
                <a:spcPct val="90000"/>
              </a:lnSpc>
              <a:spcBef>
                <a:spcPct val="0"/>
              </a:spcBef>
              <a:spcAft>
                <a:spcPts val="600"/>
              </a:spcAft>
            </a:pPr>
            <a:endParaRPr lang="en-US" sz="1600" b="1" kern="1200" cap="small">
              <a:solidFill>
                <a:schemeClr val="tx1">
                  <a:lumMod val="85000"/>
                  <a:lumOff val="15000"/>
                </a:schemeClr>
              </a:solidFill>
              <a:latin typeface="Ayuthaya" pitchFamily="2" charset="-34"/>
              <a:ea typeface="Ayuthaya" pitchFamily="2" charset="-34"/>
              <a:cs typeface="Ayuthaya" pitchFamily="2" charset="-34"/>
              <a:sym typeface="Malgun Gothic"/>
            </a:endParaRPr>
          </a:p>
          <a:p>
            <a:pPr marL="0" marR="0" lvl="0" indent="0" algn="ctr">
              <a:lnSpc>
                <a:spcPct val="90000"/>
              </a:lnSpc>
              <a:spcBef>
                <a:spcPct val="0"/>
              </a:spcBef>
              <a:spcAft>
                <a:spcPts val="600"/>
              </a:spcAft>
            </a:pPr>
            <a:r>
              <a:rPr lang="en-US" sz="2000" b="1" kern="1200" cap="small">
                <a:solidFill>
                  <a:schemeClr val="tx1">
                    <a:lumMod val="85000"/>
                    <a:lumOff val="15000"/>
                  </a:schemeClr>
                </a:solidFill>
                <a:latin typeface="Ayuthaya" pitchFamily="2" charset="-34"/>
                <a:ea typeface="Ayuthaya" pitchFamily="2" charset="-34"/>
                <a:cs typeface="Ayuthaya" pitchFamily="2" charset="-34"/>
                <a:sym typeface="Malgun Gothic"/>
              </a:rPr>
              <a:t>MGMT 590 - TEAM CRYPTOCAST | </a:t>
            </a:r>
            <a:r>
              <a:rPr lang="en-US" sz="2000" b="1" kern="1200" cap="small">
                <a:solidFill>
                  <a:schemeClr val="tx1">
                    <a:lumMod val="85000"/>
                    <a:lumOff val="15000"/>
                  </a:schemeClr>
                </a:solidFill>
                <a:latin typeface="Ayuthaya" pitchFamily="2" charset="-34"/>
                <a:ea typeface="Ayuthaya" pitchFamily="2" charset="-34"/>
                <a:cs typeface="Ayuthaya" pitchFamily="2" charset="-34"/>
              </a:rPr>
              <a:t>UNLEASHING NEXT GEN TRADING</a:t>
            </a:r>
          </a:p>
          <a:p>
            <a:pPr marL="0" marR="0" lvl="0" indent="0" algn="ctr">
              <a:lnSpc>
                <a:spcPct val="90000"/>
              </a:lnSpc>
              <a:spcBef>
                <a:spcPct val="0"/>
              </a:spcBef>
              <a:spcAft>
                <a:spcPts val="600"/>
              </a:spcAft>
            </a:pPr>
            <a:r>
              <a:rPr lang="en-US" b="1" kern="1200" cap="small">
                <a:solidFill>
                  <a:schemeClr val="tx1">
                    <a:lumMod val="85000"/>
                    <a:lumOff val="15000"/>
                  </a:schemeClr>
                </a:solidFill>
                <a:latin typeface="Ayuthaya" pitchFamily="2" charset="-34"/>
                <a:ea typeface="Ayuthaya" pitchFamily="2" charset="-34"/>
                <a:cs typeface="Ayuthaya" pitchFamily="2" charset="-34"/>
              </a:rPr>
              <a:t>AKANKSHA SINGH &amp; HARSHRAJ JADEJA</a:t>
            </a:r>
          </a:p>
          <a:p>
            <a:pPr marL="0" marR="0" lvl="0" indent="0" algn="ctr">
              <a:lnSpc>
                <a:spcPct val="90000"/>
              </a:lnSpc>
              <a:spcBef>
                <a:spcPct val="0"/>
              </a:spcBef>
              <a:spcAft>
                <a:spcPts val="600"/>
              </a:spcAft>
            </a:pPr>
            <a:endParaRPr lang="en-US" sz="1600" b="1" kern="1200" cap="small">
              <a:solidFill>
                <a:schemeClr val="tx1">
                  <a:lumMod val="85000"/>
                  <a:lumOff val="15000"/>
                </a:schemeClr>
              </a:solidFill>
              <a:latin typeface="Ayuthaya" pitchFamily="2" charset="-34"/>
              <a:ea typeface="Ayuthaya" pitchFamily="2" charset="-34"/>
              <a:cs typeface="Ayuthaya" pitchFamily="2" charset="-34"/>
              <a:sym typeface="Malgun Gothic"/>
            </a:endParaRPr>
          </a:p>
        </p:txBody>
      </p:sp>
      <p:cxnSp>
        <p:nvCxnSpPr>
          <p:cNvPr id="14354" name="Straight Connector 143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356" name="Straight Connector 1435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21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E</a:t>
            </a:r>
            <a:r>
              <a:rPr lang="en-US" sz="2800" b="1" cap="small">
                <a:solidFill>
                  <a:schemeClr val="bg2"/>
                </a:solidFill>
                <a:latin typeface="Ayuthaya" pitchFamily="2" charset="-34"/>
                <a:ea typeface="Ayuthaya" pitchFamily="2" charset="-34"/>
                <a:cs typeface="Ayuthaya" pitchFamily="2" charset="-34"/>
                <a:sym typeface="Malgun Gothic"/>
              </a:rPr>
              <a:t>XPLORATORY DATA ANALYSIS</a:t>
            </a:r>
            <a:endParaRPr lang="en-US" sz="28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15;p2">
            <a:extLst>
              <a:ext uri="{FF2B5EF4-FFF2-40B4-BE49-F238E27FC236}">
                <a16:creationId xmlns:a16="http://schemas.microsoft.com/office/drawing/2014/main" id="{42EF9346-662D-018E-DA31-3371A58D5325}"/>
              </a:ext>
            </a:extLst>
          </p:cNvPr>
          <p:cNvSpPr txBox="1"/>
          <p:nvPr/>
        </p:nvSpPr>
        <p:spPr>
          <a:xfrm>
            <a:off x="1344392" y="5495124"/>
            <a:ext cx="10180020" cy="1015622"/>
          </a:xfrm>
          <a:prstGeom prst="rect">
            <a:avLst/>
          </a:prstGeom>
          <a:noFill/>
          <a:ln>
            <a:solidFill>
              <a:schemeClr val="accent6">
                <a:lumMod val="75000"/>
              </a:schemeClr>
            </a:solidFill>
            <a:prstDash val="sysDash"/>
          </a:ln>
        </p:spPr>
        <p:txBody>
          <a:bodyPr spcFirstLastPara="1" wrap="square" lIns="91425" tIns="45700" rIns="91425" bIns="45700" anchor="t" anchorCtr="0">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dirty="0">
                <a:solidFill>
                  <a:schemeClr val="bg2"/>
                </a:solidFill>
                <a:latin typeface="Ayuthaya" pitchFamily="2" charset="-34"/>
                <a:ea typeface="Ayuthaya" pitchFamily="2" charset="-34"/>
                <a:cs typeface="Ayuthaya" pitchFamily="2" charset="-34"/>
              </a:rPr>
              <a:t>The correlation matrix shows that most cryptocurrencies have positive correlations with each other, indicating that their log returns tend to move in the same direction, with Bitcoin and Ethereum exhibiting particularly strong correlation</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200" dirty="0">
                <a:solidFill>
                  <a:schemeClr val="bg2"/>
                </a:solidFill>
                <a:latin typeface="Ayuthaya" pitchFamily="2" charset="-34"/>
                <a:ea typeface="Ayuthaya" pitchFamily="2" charset="-34"/>
                <a:cs typeface="Ayuthaya" pitchFamily="2" charset="-34"/>
              </a:rPr>
              <a:t>The graph suggests that the l</a:t>
            </a:r>
            <a:r>
              <a:rPr lang="en-US" sz="1200" b="0" i="0" dirty="0">
                <a:solidFill>
                  <a:schemeClr val="bg2"/>
                </a:solidFill>
                <a:effectLst/>
                <a:latin typeface="Ayuthaya" pitchFamily="2" charset="-34"/>
                <a:ea typeface="Ayuthaya" pitchFamily="2" charset="-34"/>
                <a:cs typeface="Ayuthaya" pitchFamily="2" charset="-34"/>
              </a:rPr>
              <a:t>og returns are highly peaked around the mean with fatter tails, which implies a higher likelihood of extreme values compared to a normal distribution</a:t>
            </a:r>
          </a:p>
        </p:txBody>
      </p:sp>
      <p:cxnSp>
        <p:nvCxnSpPr>
          <p:cNvPr id="6" name="Straight Connector 5">
            <a:extLst>
              <a:ext uri="{FF2B5EF4-FFF2-40B4-BE49-F238E27FC236}">
                <a16:creationId xmlns:a16="http://schemas.microsoft.com/office/drawing/2014/main" id="{1C6F888D-BBB8-3F5F-6D1A-50D87181656D}"/>
              </a:ext>
            </a:extLst>
          </p:cNvPr>
          <p:cNvCxnSpPr>
            <a:cxnSpLocks/>
          </p:cNvCxnSpPr>
          <p:nvPr/>
        </p:nvCxnSpPr>
        <p:spPr>
          <a:xfrm>
            <a:off x="5731608" y="1343896"/>
            <a:ext cx="0" cy="3505199"/>
          </a:xfrm>
          <a:prstGeom prst="line">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2">
            <a:extLst>
              <a:ext uri="{FF2B5EF4-FFF2-40B4-BE49-F238E27FC236}">
                <a16:creationId xmlns:a16="http://schemas.microsoft.com/office/drawing/2014/main" id="{6BCED6FD-4F89-103C-3EF7-63C845D33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79" y="1574338"/>
            <a:ext cx="4735254" cy="380420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7;p2">
            <a:extLst>
              <a:ext uri="{FF2B5EF4-FFF2-40B4-BE49-F238E27FC236}">
                <a16:creationId xmlns:a16="http://schemas.microsoft.com/office/drawing/2014/main" id="{57AB563D-1F0B-3CD9-553C-A045CC64D6CB}"/>
              </a:ext>
            </a:extLst>
          </p:cNvPr>
          <p:cNvSpPr txBox="1"/>
          <p:nvPr/>
        </p:nvSpPr>
        <p:spPr>
          <a:xfrm>
            <a:off x="1218013" y="1269507"/>
            <a:ext cx="4102120" cy="30773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Correlation matrix of log returns</a:t>
            </a:r>
            <a:endParaRPr lang="en-US" b="1">
              <a:solidFill>
                <a:schemeClr val="bg2"/>
              </a:solidFill>
              <a:latin typeface="Ayuthaya" pitchFamily="2" charset="-34"/>
              <a:ea typeface="Ayuthaya" pitchFamily="2" charset="-34"/>
              <a:cs typeface="Ayuthaya" pitchFamily="2" charset="-34"/>
            </a:endParaRPr>
          </a:p>
        </p:txBody>
      </p:sp>
      <p:pic>
        <p:nvPicPr>
          <p:cNvPr id="9" name="Picture 4">
            <a:extLst>
              <a:ext uri="{FF2B5EF4-FFF2-40B4-BE49-F238E27FC236}">
                <a16:creationId xmlns:a16="http://schemas.microsoft.com/office/drawing/2014/main" id="{C804A30B-978E-A089-7A14-01720167E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909" y="1447610"/>
            <a:ext cx="5793643" cy="351524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07;p2">
            <a:extLst>
              <a:ext uri="{FF2B5EF4-FFF2-40B4-BE49-F238E27FC236}">
                <a16:creationId xmlns:a16="http://schemas.microsoft.com/office/drawing/2014/main" id="{1FF9C4AE-8527-7523-411C-DE1A20626E49}"/>
              </a:ext>
            </a:extLst>
          </p:cNvPr>
          <p:cNvSpPr txBox="1"/>
          <p:nvPr/>
        </p:nvSpPr>
        <p:spPr>
          <a:xfrm>
            <a:off x="6155148" y="1269487"/>
            <a:ext cx="5484419" cy="307777"/>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Distribution of daily price changes</a:t>
            </a:r>
            <a:endParaRPr lang="en-US" b="1">
              <a:solidFill>
                <a:schemeClr val="bg2"/>
              </a:solidFill>
              <a:latin typeface="Ayuthaya" pitchFamily="2" charset="-34"/>
              <a:ea typeface="Ayuthaya" pitchFamily="2" charset="-34"/>
              <a:cs typeface="Ayuthaya" pitchFamily="2" charset="-34"/>
            </a:endParaRPr>
          </a:p>
        </p:txBody>
      </p:sp>
      <p:sp>
        <p:nvSpPr>
          <p:cNvPr id="2" name="Google Shape;107;p2">
            <a:extLst>
              <a:ext uri="{FF2B5EF4-FFF2-40B4-BE49-F238E27FC236}">
                <a16:creationId xmlns:a16="http://schemas.microsoft.com/office/drawing/2014/main" id="{AF40B0C4-FA9C-5C4A-6D72-A457FD0D5D95}"/>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Would investing in multiple related cryptos increase your chances?</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4257373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F2BD493E-DB06-BA37-C160-E926CE069C4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F2C255E-1FC1-22FA-642C-68FFB79C623F}"/>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latin typeface="Ayuthaya" pitchFamily="2" charset="-34"/>
                <a:ea typeface="Ayuthaya" pitchFamily="2" charset="-34"/>
                <a:cs typeface="Ayuthaya" pitchFamily="2" charset="-34"/>
              </a:rPr>
              <a:t>Data Preprocessing</a:t>
            </a:r>
          </a:p>
        </p:txBody>
      </p:sp>
      <p:pic>
        <p:nvPicPr>
          <p:cNvPr id="2" name="Picture 18" descr="cryptocurrency Icon - Free PNG &amp; SVG 3262833 - Noun Project">
            <a:extLst>
              <a:ext uri="{FF2B5EF4-FFF2-40B4-BE49-F238E27FC236}">
                <a16:creationId xmlns:a16="http://schemas.microsoft.com/office/drawing/2014/main" id="{F6235310-C012-23C6-1AD2-99363600B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22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33BD6-F807-E1B1-3FD1-4A2DC75A741F}"/>
            </a:ext>
          </a:extLst>
        </p:cNvPr>
        <p:cNvGrpSpPr/>
        <p:nvPr/>
      </p:nvGrpSpPr>
      <p:grpSpPr>
        <a:xfrm>
          <a:off x="0" y="0"/>
          <a:ext cx="0" cy="0"/>
          <a:chOff x="0" y="0"/>
          <a:chExt cx="0" cy="0"/>
        </a:xfrm>
      </p:grpSpPr>
      <p:sp>
        <p:nvSpPr>
          <p:cNvPr id="97" name="Rectangle 96">
            <a:extLst>
              <a:ext uri="{FF2B5EF4-FFF2-40B4-BE49-F238E27FC236}">
                <a16:creationId xmlns:a16="http://schemas.microsoft.com/office/drawing/2014/main" id="{30AF168D-6900-58B6-5C90-E04F82B5002E}"/>
              </a:ext>
            </a:extLst>
          </p:cNvPr>
          <p:cNvSpPr/>
          <p:nvPr/>
        </p:nvSpPr>
        <p:spPr>
          <a:xfrm>
            <a:off x="725573" y="2240981"/>
            <a:ext cx="11013165" cy="3906968"/>
          </a:xfrm>
          <a:prstGeom prst="rect">
            <a:avLst/>
          </a:prstGeom>
          <a:noFill/>
          <a:ln>
            <a:solidFill>
              <a:srgbClr val="000B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02" name="Rectangle 101">
            <a:extLst>
              <a:ext uri="{FF2B5EF4-FFF2-40B4-BE49-F238E27FC236}">
                <a16:creationId xmlns:a16="http://schemas.microsoft.com/office/drawing/2014/main" id="{E356FC50-E9C3-0CE4-5786-4F7AE9D799DD}"/>
              </a:ext>
            </a:extLst>
          </p:cNvPr>
          <p:cNvSpPr>
            <a:spLocks/>
          </p:cNvSpPr>
          <p:nvPr/>
        </p:nvSpPr>
        <p:spPr>
          <a:xfrm>
            <a:off x="725574" y="236455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03" name="Rectangle 102">
            <a:extLst>
              <a:ext uri="{FF2B5EF4-FFF2-40B4-BE49-F238E27FC236}">
                <a16:creationId xmlns:a16="http://schemas.microsoft.com/office/drawing/2014/main" id="{F1F8BF91-D320-12C7-6AEE-C7AF75106271}"/>
              </a:ext>
            </a:extLst>
          </p:cNvPr>
          <p:cNvSpPr/>
          <p:nvPr/>
        </p:nvSpPr>
        <p:spPr>
          <a:xfrm>
            <a:off x="725575" y="1723459"/>
            <a:ext cx="11013170" cy="3200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Ayuthaya" pitchFamily="2" charset="-34"/>
                <a:ea typeface="Ayuthaya" pitchFamily="2" charset="-34"/>
                <a:cs typeface="Ayuthaya" pitchFamily="2" charset="-34"/>
              </a:rPr>
              <a:t>Layer 1 | Daily Level Data-Frame Creation</a:t>
            </a:r>
          </a:p>
        </p:txBody>
      </p:sp>
      <p:sp>
        <p:nvSpPr>
          <p:cNvPr id="186" name="Google Shape;107;p2">
            <a:extLst>
              <a:ext uri="{FF2B5EF4-FFF2-40B4-BE49-F238E27FC236}">
                <a16:creationId xmlns:a16="http://schemas.microsoft.com/office/drawing/2014/main" id="{D4F127BB-32A1-ED74-D1E3-962FC927183B}"/>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2">
                    <a:lumMod val="75000"/>
                  </a:schemeClr>
                </a:solidFill>
                <a:latin typeface="Ayuthaya" pitchFamily="2" charset="-34"/>
                <a:ea typeface="Ayuthaya" pitchFamily="2" charset="-34"/>
                <a:cs typeface="Ayuthaya" pitchFamily="2" charset="-34"/>
                <a:sym typeface="Malgun Gothic"/>
              </a:rPr>
              <a:t>Move from minutes to days: patience is the key to success!</a:t>
            </a:r>
            <a:endParaRPr lang="en-US" sz="1600" dirty="0">
              <a:solidFill>
                <a:schemeClr val="tx2">
                  <a:lumMod val="75000"/>
                </a:schemeClr>
              </a:solidFill>
              <a:latin typeface="Ayuthaya" pitchFamily="2" charset="-34"/>
              <a:ea typeface="Ayuthaya" pitchFamily="2" charset="-34"/>
              <a:cs typeface="Ayuthaya" pitchFamily="2" charset="-34"/>
            </a:endParaRPr>
          </a:p>
        </p:txBody>
      </p:sp>
      <p:grpSp>
        <p:nvGrpSpPr>
          <p:cNvPr id="1049" name="Group 1048">
            <a:extLst>
              <a:ext uri="{FF2B5EF4-FFF2-40B4-BE49-F238E27FC236}">
                <a16:creationId xmlns:a16="http://schemas.microsoft.com/office/drawing/2014/main" id="{19CF2E75-157C-B8AA-6F11-7606159DF0CE}"/>
              </a:ext>
            </a:extLst>
          </p:cNvPr>
          <p:cNvGrpSpPr/>
          <p:nvPr/>
        </p:nvGrpSpPr>
        <p:grpSpPr>
          <a:xfrm>
            <a:off x="942922" y="2387928"/>
            <a:ext cx="3895758" cy="714565"/>
            <a:chOff x="532203" y="2408807"/>
            <a:chExt cx="1292660" cy="714565"/>
          </a:xfrm>
        </p:grpSpPr>
        <p:sp>
          <p:nvSpPr>
            <p:cNvPr id="1050" name="Rectangle: Rounded Corners 177">
              <a:extLst>
                <a:ext uri="{FF2B5EF4-FFF2-40B4-BE49-F238E27FC236}">
                  <a16:creationId xmlns:a16="http://schemas.microsoft.com/office/drawing/2014/main" id="{60C80763-3BBE-35D0-6539-4EBD1865A8C6}"/>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051" name="TextBox 1050">
              <a:extLst>
                <a:ext uri="{FF2B5EF4-FFF2-40B4-BE49-F238E27FC236}">
                  <a16:creationId xmlns:a16="http://schemas.microsoft.com/office/drawing/2014/main" id="{87DA115A-DBC4-ED31-3306-36BECC4027B7}"/>
                </a:ext>
              </a:extLst>
            </p:cNvPr>
            <p:cNvSpPr txBox="1"/>
            <p:nvPr/>
          </p:nvSpPr>
          <p:spPr>
            <a:xfrm>
              <a:off x="726775" y="2559851"/>
              <a:ext cx="903515" cy="338554"/>
            </a:xfrm>
            <a:prstGeom prst="rect">
              <a:avLst/>
            </a:prstGeom>
            <a:noFill/>
          </p:spPr>
          <p:txBody>
            <a:bodyPr wrap="square" rtlCol="0">
              <a:spAutoFit/>
            </a:bodyPr>
            <a:lstStyle/>
            <a:p>
              <a:pPr algn="ctr"/>
              <a:r>
                <a:rPr lang="en-US" sz="1600" b="1">
                  <a:solidFill>
                    <a:schemeClr val="tx1">
                      <a:lumMod val="65000"/>
                      <a:lumOff val="35000"/>
                    </a:schemeClr>
                  </a:solidFill>
                  <a:latin typeface="Ayuthaya" pitchFamily="2" charset="-34"/>
                  <a:ea typeface="Ayuthaya" pitchFamily="2" charset="-34"/>
                  <a:cs typeface="Ayuthaya" pitchFamily="2" charset="-34"/>
                </a:rPr>
                <a:t>Kaggle Dataset </a:t>
              </a:r>
            </a:p>
          </p:txBody>
        </p:sp>
      </p:grpSp>
      <p:sp>
        <p:nvSpPr>
          <p:cNvPr id="1052" name="TextBox 1051">
            <a:extLst>
              <a:ext uri="{FF2B5EF4-FFF2-40B4-BE49-F238E27FC236}">
                <a16:creationId xmlns:a16="http://schemas.microsoft.com/office/drawing/2014/main" id="{D36F55C0-40D8-3D91-C362-CDE9C6DE1B18}"/>
              </a:ext>
            </a:extLst>
          </p:cNvPr>
          <p:cNvSpPr txBox="1"/>
          <p:nvPr/>
        </p:nvSpPr>
        <p:spPr>
          <a:xfrm>
            <a:off x="1279141" y="3341630"/>
            <a:ext cx="3895755" cy="206210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200" b="0" i="0" u="none" strike="noStrike">
                <a:solidFill>
                  <a:srgbClr val="000B3A"/>
                </a:solidFill>
                <a:effectLst/>
                <a:latin typeface="Ayuthaya" pitchFamily="2" charset="-34"/>
                <a:ea typeface="Ayuthaya" pitchFamily="2" charset="-34"/>
                <a:cs typeface="Ayuthaya" pitchFamily="2" charset="-34"/>
              </a:rPr>
              <a:t>Open Price</a:t>
            </a:r>
          </a:p>
          <a:p>
            <a:pPr marL="171450" indent="-171450">
              <a:buFont typeface="Arial" panose="020B0604020202020204" pitchFamily="34" charset="0"/>
              <a:buChar char="•"/>
            </a:pPr>
            <a:r>
              <a:rPr lang="en-US" sz="1200" b="0">
                <a:solidFill>
                  <a:srgbClr val="000B3A"/>
                </a:solidFill>
                <a:latin typeface="Ayuthaya" pitchFamily="2" charset="-34"/>
                <a:ea typeface="Ayuthaya" pitchFamily="2" charset="-34"/>
                <a:cs typeface="Ayuthaya" pitchFamily="2" charset="-34"/>
              </a:rPr>
              <a:t>High Price</a:t>
            </a:r>
          </a:p>
          <a:p>
            <a:pPr marL="171450" indent="-171450">
              <a:buFont typeface="Arial" panose="020B0604020202020204" pitchFamily="34" charset="0"/>
              <a:buChar char="•"/>
            </a:pPr>
            <a:r>
              <a:rPr lang="en-US" sz="1200" b="0" i="0" u="none" strike="noStrike">
                <a:solidFill>
                  <a:srgbClr val="000B3A"/>
                </a:solidFill>
                <a:effectLst/>
                <a:latin typeface="Ayuthaya" pitchFamily="2" charset="-34"/>
                <a:ea typeface="Ayuthaya" pitchFamily="2" charset="-34"/>
                <a:cs typeface="Ayuthaya" pitchFamily="2" charset="-34"/>
              </a:rPr>
              <a:t>Low Price</a:t>
            </a:r>
          </a:p>
          <a:p>
            <a:pPr marL="171450" indent="-171450">
              <a:buFont typeface="Arial" panose="020B0604020202020204" pitchFamily="34" charset="0"/>
              <a:buChar char="•"/>
            </a:pPr>
            <a:r>
              <a:rPr lang="en-US" sz="1200" b="0">
                <a:solidFill>
                  <a:srgbClr val="000B3A"/>
                </a:solidFill>
                <a:latin typeface="Ayuthaya" pitchFamily="2" charset="-34"/>
                <a:ea typeface="Ayuthaya" pitchFamily="2" charset="-34"/>
                <a:cs typeface="Ayuthaya" pitchFamily="2" charset="-34"/>
              </a:rPr>
              <a:t>Close Price</a:t>
            </a:r>
          </a:p>
          <a:p>
            <a:pPr marL="171450" indent="-171450">
              <a:buFont typeface="Arial" panose="020B0604020202020204" pitchFamily="34" charset="0"/>
              <a:buChar char="•"/>
            </a:pPr>
            <a:r>
              <a:rPr lang="en-US" sz="1200" b="0" i="0" u="none" strike="noStrike">
                <a:solidFill>
                  <a:srgbClr val="000B3A"/>
                </a:solidFill>
                <a:effectLst/>
                <a:latin typeface="Ayuthaya" pitchFamily="2" charset="-34"/>
                <a:ea typeface="Ayuthaya" pitchFamily="2" charset="-34"/>
                <a:cs typeface="Ayuthaya" pitchFamily="2" charset="-34"/>
              </a:rPr>
              <a:t>Volume Traded</a:t>
            </a:r>
          </a:p>
          <a:p>
            <a:pPr marL="171450" indent="-171450">
              <a:buFont typeface="Arial" panose="020B0604020202020204" pitchFamily="34" charset="0"/>
              <a:buChar char="•"/>
            </a:pPr>
            <a:r>
              <a:rPr lang="en-US" sz="1200" b="0" i="0" u="none" strike="noStrike">
                <a:solidFill>
                  <a:srgbClr val="000B3A"/>
                </a:solidFill>
                <a:effectLst/>
                <a:latin typeface="Ayuthaya" pitchFamily="2" charset="-34"/>
                <a:ea typeface="Ayuthaya" pitchFamily="2" charset="-34"/>
                <a:cs typeface="Ayuthaya" pitchFamily="2" charset="-34"/>
              </a:rPr>
              <a:t>Volume Weighted Average Price (VWAP)</a:t>
            </a:r>
          </a:p>
          <a:p>
            <a:pPr marL="171450" indent="-171450">
              <a:buFont typeface="Arial" panose="020B0604020202020204" pitchFamily="34" charset="0"/>
              <a:buChar char="•"/>
            </a:pPr>
            <a:endParaRPr lang="en-US" sz="1200" b="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endParaRPr lang="en-US" sz="1200" b="0">
              <a:solidFill>
                <a:srgbClr val="000B3A"/>
              </a:solidFill>
              <a:latin typeface="Ayuthaya" pitchFamily="2" charset="-34"/>
              <a:ea typeface="Ayuthaya" pitchFamily="2" charset="-34"/>
              <a:cs typeface="Ayuthaya" pitchFamily="2" charset="-34"/>
            </a:endParaRPr>
          </a:p>
          <a:p>
            <a:pPr algn="ctr"/>
            <a:r>
              <a:rPr lang="en-US" sz="1600">
                <a:solidFill>
                  <a:srgbClr val="000B3A"/>
                </a:solidFill>
                <a:latin typeface="Ayuthaya" pitchFamily="2" charset="-34"/>
                <a:ea typeface="Ayuthaya" pitchFamily="2" charset="-34"/>
                <a:cs typeface="Ayuthaya" pitchFamily="2" charset="-34"/>
              </a:rPr>
              <a:t>Level</a:t>
            </a:r>
            <a:r>
              <a:rPr lang="en-US" sz="1600" b="0">
                <a:solidFill>
                  <a:srgbClr val="000B3A"/>
                </a:solidFill>
                <a:latin typeface="Ayuthaya" pitchFamily="2" charset="-34"/>
                <a:ea typeface="Ayuthaya" pitchFamily="2" charset="-34"/>
                <a:cs typeface="Ayuthaya" pitchFamily="2" charset="-34"/>
              </a:rPr>
              <a:t>: Timestamp (Minute), Asset ID</a:t>
            </a:r>
          </a:p>
        </p:txBody>
      </p:sp>
      <p:sp>
        <p:nvSpPr>
          <p:cNvPr id="2" name="Google Shape;106;p2">
            <a:extLst>
              <a:ext uri="{FF2B5EF4-FFF2-40B4-BE49-F238E27FC236}">
                <a16:creationId xmlns:a16="http://schemas.microsoft.com/office/drawing/2014/main" id="{74DAF546-58EC-66FE-C88B-7497D67E4539}"/>
              </a:ext>
            </a:extLst>
          </p:cNvPr>
          <p:cNvSpPr txBox="1"/>
          <p:nvPr/>
        </p:nvSpPr>
        <p:spPr>
          <a:xfrm>
            <a:off x="455447" y="309077"/>
            <a:ext cx="8879041"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Data Preprocessing | Feature Engineering</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6DCE9C37-9569-AAD0-46C8-1D44C4665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atabase">
            <a:extLst>
              <a:ext uri="{FF2B5EF4-FFF2-40B4-BE49-F238E27FC236}">
                <a16:creationId xmlns:a16="http://schemas.microsoft.com/office/drawing/2014/main" id="{3CBBA2CC-0377-D259-EA2C-563EB450C9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3990" y="2454043"/>
            <a:ext cx="498070" cy="498070"/>
          </a:xfrm>
          <a:prstGeom prst="rect">
            <a:avLst/>
          </a:prstGeom>
        </p:spPr>
      </p:pic>
      <p:pic>
        <p:nvPicPr>
          <p:cNvPr id="8" name="Graphic 7" descr="Arrow Right with solid fill">
            <a:extLst>
              <a:ext uri="{FF2B5EF4-FFF2-40B4-BE49-F238E27FC236}">
                <a16:creationId xmlns:a16="http://schemas.microsoft.com/office/drawing/2014/main" id="{9347C0B8-36F1-F6A0-9E61-C8196A4362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3674845"/>
            <a:ext cx="914400" cy="914400"/>
          </a:xfrm>
          <a:prstGeom prst="rect">
            <a:avLst/>
          </a:prstGeom>
        </p:spPr>
      </p:pic>
      <p:grpSp>
        <p:nvGrpSpPr>
          <p:cNvPr id="9" name="Group 8">
            <a:extLst>
              <a:ext uri="{FF2B5EF4-FFF2-40B4-BE49-F238E27FC236}">
                <a16:creationId xmlns:a16="http://schemas.microsoft.com/office/drawing/2014/main" id="{D430C50E-3788-DD4D-5099-40075247423B}"/>
              </a:ext>
            </a:extLst>
          </p:cNvPr>
          <p:cNvGrpSpPr/>
          <p:nvPr/>
        </p:nvGrpSpPr>
        <p:grpSpPr>
          <a:xfrm>
            <a:off x="7518422" y="2369516"/>
            <a:ext cx="3895758" cy="714565"/>
            <a:chOff x="532203" y="2408807"/>
            <a:chExt cx="1292660" cy="714565"/>
          </a:xfrm>
        </p:grpSpPr>
        <p:sp>
          <p:nvSpPr>
            <p:cNvPr id="10" name="Rectangle: Rounded Corners 177">
              <a:extLst>
                <a:ext uri="{FF2B5EF4-FFF2-40B4-BE49-F238E27FC236}">
                  <a16:creationId xmlns:a16="http://schemas.microsoft.com/office/drawing/2014/main" id="{74E01DE6-8ECF-94A9-EEC5-BD5E863A25AC}"/>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1" name="TextBox 10">
              <a:extLst>
                <a:ext uri="{FF2B5EF4-FFF2-40B4-BE49-F238E27FC236}">
                  <a16:creationId xmlns:a16="http://schemas.microsoft.com/office/drawing/2014/main" id="{758B6B6A-03A8-36FE-712B-1AFA7B048AA7}"/>
                </a:ext>
              </a:extLst>
            </p:cNvPr>
            <p:cNvSpPr txBox="1"/>
            <p:nvPr/>
          </p:nvSpPr>
          <p:spPr>
            <a:xfrm>
              <a:off x="726775" y="2559851"/>
              <a:ext cx="903515" cy="338554"/>
            </a:xfrm>
            <a:prstGeom prst="rect">
              <a:avLst/>
            </a:prstGeom>
            <a:noFill/>
          </p:spPr>
          <p:txBody>
            <a:bodyPr wrap="square" rtlCol="0">
              <a:spAutoFit/>
            </a:bodyPr>
            <a:lstStyle/>
            <a:p>
              <a:pPr algn="ctr"/>
              <a:r>
                <a:rPr lang="en-US" sz="1600" b="1">
                  <a:solidFill>
                    <a:schemeClr val="tx1">
                      <a:lumMod val="65000"/>
                      <a:lumOff val="35000"/>
                    </a:schemeClr>
                  </a:solidFill>
                  <a:latin typeface="Ayuthaya" pitchFamily="2" charset="-34"/>
                  <a:ea typeface="Ayuthaya" pitchFamily="2" charset="-34"/>
                  <a:cs typeface="Ayuthaya" pitchFamily="2" charset="-34"/>
                </a:rPr>
                <a:t>Daily Level Dataset </a:t>
              </a:r>
            </a:p>
          </p:txBody>
        </p:sp>
      </p:grpSp>
      <p:sp>
        <p:nvSpPr>
          <p:cNvPr id="12" name="TextBox 11">
            <a:extLst>
              <a:ext uri="{FF2B5EF4-FFF2-40B4-BE49-F238E27FC236}">
                <a16:creationId xmlns:a16="http://schemas.microsoft.com/office/drawing/2014/main" id="{ACA70365-0CB3-6021-392B-37FE8C242A8F}"/>
              </a:ext>
            </a:extLst>
          </p:cNvPr>
          <p:cNvSpPr txBox="1"/>
          <p:nvPr/>
        </p:nvSpPr>
        <p:spPr>
          <a:xfrm>
            <a:off x="7651520" y="3337894"/>
            <a:ext cx="3629557" cy="1815882"/>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200" b="0" dirty="0">
                <a:solidFill>
                  <a:srgbClr val="000B3A"/>
                </a:solidFill>
                <a:latin typeface="Ayuthaya" pitchFamily="2" charset="-34"/>
                <a:ea typeface="Ayuthaya" pitchFamily="2" charset="-34"/>
                <a:cs typeface="Ayuthaya" pitchFamily="2" charset="-34"/>
              </a:rPr>
              <a:t>Day </a:t>
            </a:r>
            <a:r>
              <a:rPr lang="en-US" sz="1200" b="0" i="0" u="none" strike="noStrike" dirty="0">
                <a:solidFill>
                  <a:srgbClr val="000B3A"/>
                </a:solidFill>
                <a:effectLst/>
                <a:latin typeface="Ayuthaya" pitchFamily="2" charset="-34"/>
                <a:ea typeface="Ayuthaya" pitchFamily="2" charset="-34"/>
                <a:cs typeface="Ayuthaya" pitchFamily="2" charset="-34"/>
              </a:rPr>
              <a:t>Open Price (First)</a:t>
            </a:r>
          </a:p>
          <a:p>
            <a:pPr marL="171450" indent="-171450">
              <a:buFont typeface="Arial" panose="020B0604020202020204" pitchFamily="34" charset="0"/>
              <a:buChar char="•"/>
            </a:pPr>
            <a:r>
              <a:rPr lang="en-US" sz="1200" b="0" dirty="0">
                <a:solidFill>
                  <a:srgbClr val="000B3A"/>
                </a:solidFill>
                <a:latin typeface="Ayuthaya" pitchFamily="2" charset="-34"/>
                <a:ea typeface="Ayuthaya" pitchFamily="2" charset="-34"/>
                <a:cs typeface="Ayuthaya" pitchFamily="2" charset="-34"/>
              </a:rPr>
              <a:t>Day High Price (Max)</a:t>
            </a:r>
          </a:p>
          <a:p>
            <a:pPr marL="171450" indent="-171450">
              <a:buFont typeface="Arial" panose="020B0604020202020204" pitchFamily="34" charset="0"/>
              <a:buChar char="•"/>
            </a:pPr>
            <a:r>
              <a:rPr lang="en-US" sz="1200" b="0" i="0" u="none" strike="noStrike" dirty="0">
                <a:solidFill>
                  <a:srgbClr val="000B3A"/>
                </a:solidFill>
                <a:effectLst/>
                <a:latin typeface="Ayuthaya" pitchFamily="2" charset="-34"/>
                <a:ea typeface="Ayuthaya" pitchFamily="2" charset="-34"/>
                <a:cs typeface="Ayuthaya" pitchFamily="2" charset="-34"/>
              </a:rPr>
              <a:t>Day Low Price (Min)</a:t>
            </a:r>
          </a:p>
          <a:p>
            <a:pPr marL="171450" indent="-171450">
              <a:buFont typeface="Arial" panose="020B0604020202020204" pitchFamily="34" charset="0"/>
              <a:buChar char="•"/>
            </a:pPr>
            <a:r>
              <a:rPr lang="en-US" sz="1200" b="0" dirty="0">
                <a:solidFill>
                  <a:srgbClr val="000B3A"/>
                </a:solidFill>
                <a:latin typeface="Ayuthaya" pitchFamily="2" charset="-34"/>
                <a:ea typeface="Ayuthaya" pitchFamily="2" charset="-34"/>
                <a:cs typeface="Ayuthaya" pitchFamily="2" charset="-34"/>
              </a:rPr>
              <a:t>Day Close Price (Last)</a:t>
            </a:r>
          </a:p>
          <a:p>
            <a:pPr marL="171450" indent="-171450">
              <a:buFont typeface="Arial" panose="020B0604020202020204" pitchFamily="34" charset="0"/>
              <a:buChar char="•"/>
            </a:pPr>
            <a:r>
              <a:rPr lang="en-US" sz="1200" b="0" i="0" u="none" strike="noStrike" dirty="0">
                <a:solidFill>
                  <a:srgbClr val="000B3A"/>
                </a:solidFill>
                <a:effectLst/>
                <a:latin typeface="Ayuthaya" pitchFamily="2" charset="-34"/>
                <a:ea typeface="Ayuthaya" pitchFamily="2" charset="-34"/>
                <a:cs typeface="Ayuthaya" pitchFamily="2" charset="-34"/>
              </a:rPr>
              <a:t>Daily Sum of Volume Traded (Sum)</a:t>
            </a:r>
          </a:p>
          <a:p>
            <a:pPr marL="171450" indent="-171450">
              <a:buFont typeface="Arial" panose="020B0604020202020204" pitchFamily="34" charset="0"/>
              <a:buChar char="•"/>
            </a:pPr>
            <a:r>
              <a:rPr lang="en-US" sz="1200" b="0" i="0" u="none" strike="noStrike" dirty="0">
                <a:solidFill>
                  <a:srgbClr val="000B3A"/>
                </a:solidFill>
                <a:effectLst/>
                <a:latin typeface="Ayuthaya" pitchFamily="2" charset="-34"/>
                <a:ea typeface="Ayuthaya" pitchFamily="2" charset="-34"/>
                <a:cs typeface="Ayuthaya" pitchFamily="2" charset="-34"/>
              </a:rPr>
              <a:t>VWAP (Last)</a:t>
            </a:r>
          </a:p>
          <a:p>
            <a:pPr marL="171450" indent="-171450">
              <a:buFont typeface="Arial" panose="020B0604020202020204" pitchFamily="34" charset="0"/>
              <a:buChar char="•"/>
            </a:pPr>
            <a:endParaRPr lang="en-US" sz="120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endParaRPr lang="en-US" sz="1200" b="0" dirty="0">
              <a:solidFill>
                <a:srgbClr val="000B3A"/>
              </a:solidFill>
              <a:latin typeface="Ayuthaya" pitchFamily="2" charset="-34"/>
              <a:ea typeface="Ayuthaya" pitchFamily="2" charset="-34"/>
              <a:cs typeface="Ayuthaya" pitchFamily="2" charset="-34"/>
            </a:endParaRPr>
          </a:p>
          <a:p>
            <a:pPr algn="ctr"/>
            <a:r>
              <a:rPr lang="en-US" sz="1600" dirty="0">
                <a:solidFill>
                  <a:srgbClr val="000B3A"/>
                </a:solidFill>
                <a:latin typeface="Ayuthaya" pitchFamily="2" charset="-34"/>
                <a:ea typeface="Ayuthaya" pitchFamily="2" charset="-34"/>
                <a:cs typeface="Ayuthaya" pitchFamily="2" charset="-34"/>
              </a:rPr>
              <a:t>Level</a:t>
            </a:r>
            <a:r>
              <a:rPr lang="en-US" sz="1600" b="0" dirty="0">
                <a:solidFill>
                  <a:srgbClr val="000B3A"/>
                </a:solidFill>
                <a:latin typeface="Ayuthaya" pitchFamily="2" charset="-34"/>
                <a:ea typeface="Ayuthaya" pitchFamily="2" charset="-34"/>
                <a:cs typeface="Ayuthaya" pitchFamily="2" charset="-34"/>
              </a:rPr>
              <a:t>: Date, Asset ID</a:t>
            </a:r>
          </a:p>
        </p:txBody>
      </p:sp>
      <p:pic>
        <p:nvPicPr>
          <p:cNvPr id="13" name="Graphic 12" descr="Database">
            <a:extLst>
              <a:ext uri="{FF2B5EF4-FFF2-40B4-BE49-F238E27FC236}">
                <a16:creationId xmlns:a16="http://schemas.microsoft.com/office/drawing/2014/main" id="{DBEBB14C-CE3B-082F-EAD1-7281B4E9D8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6704" y="2477763"/>
            <a:ext cx="498070" cy="498070"/>
          </a:xfrm>
          <a:prstGeom prst="rect">
            <a:avLst/>
          </a:prstGeom>
        </p:spPr>
      </p:pic>
      <p:sp>
        <p:nvSpPr>
          <p:cNvPr id="4" name="Rounded Rectangle 3">
            <a:extLst>
              <a:ext uri="{FF2B5EF4-FFF2-40B4-BE49-F238E27FC236}">
                <a16:creationId xmlns:a16="http://schemas.microsoft.com/office/drawing/2014/main" id="{C4DAA596-42C2-680B-505C-69BEBC08119E}"/>
              </a:ext>
            </a:extLst>
          </p:cNvPr>
          <p:cNvSpPr/>
          <p:nvPr/>
        </p:nvSpPr>
        <p:spPr>
          <a:xfrm>
            <a:off x="1343990" y="5508702"/>
            <a:ext cx="10141392" cy="423747"/>
          </a:xfrm>
          <a:prstGeom prst="roundRect">
            <a:avLst/>
          </a:prstGeom>
          <a:noFill/>
          <a:ln>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75000"/>
                  </a:schemeClr>
                </a:solidFill>
                <a:latin typeface="Ayuthaya" pitchFamily="2" charset="-34"/>
                <a:ea typeface="Ayuthaya" pitchFamily="2" charset="-34"/>
                <a:cs typeface="Ayuthaya" pitchFamily="2" charset="-34"/>
              </a:rPr>
              <a:t>All the features have been scaled using Standard Scaler separately for test and train dataset</a:t>
            </a:r>
          </a:p>
        </p:txBody>
      </p:sp>
    </p:spTree>
    <p:extLst>
      <p:ext uri="{BB962C8B-B14F-4D97-AF65-F5344CB8AC3E}">
        <p14:creationId xmlns:p14="http://schemas.microsoft.com/office/powerpoint/2010/main" val="1115821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33BD6-F807-E1B1-3FD1-4A2DC75A741F}"/>
            </a:ext>
          </a:extLst>
        </p:cNvPr>
        <p:cNvGrpSpPr/>
        <p:nvPr/>
      </p:nvGrpSpPr>
      <p:grpSpPr>
        <a:xfrm>
          <a:off x="0" y="0"/>
          <a:ext cx="0" cy="0"/>
          <a:chOff x="0" y="0"/>
          <a:chExt cx="0" cy="0"/>
        </a:xfrm>
      </p:grpSpPr>
      <p:sp>
        <p:nvSpPr>
          <p:cNvPr id="97" name="Rectangle 96">
            <a:extLst>
              <a:ext uri="{FF2B5EF4-FFF2-40B4-BE49-F238E27FC236}">
                <a16:creationId xmlns:a16="http://schemas.microsoft.com/office/drawing/2014/main" id="{30AF168D-6900-58B6-5C90-E04F82B5002E}"/>
              </a:ext>
            </a:extLst>
          </p:cNvPr>
          <p:cNvSpPr/>
          <p:nvPr/>
        </p:nvSpPr>
        <p:spPr>
          <a:xfrm>
            <a:off x="725573" y="2240981"/>
            <a:ext cx="11013165" cy="3906968"/>
          </a:xfrm>
          <a:prstGeom prst="rect">
            <a:avLst/>
          </a:prstGeom>
          <a:noFill/>
          <a:ln>
            <a:solidFill>
              <a:srgbClr val="000B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02" name="Rectangle 101">
            <a:extLst>
              <a:ext uri="{FF2B5EF4-FFF2-40B4-BE49-F238E27FC236}">
                <a16:creationId xmlns:a16="http://schemas.microsoft.com/office/drawing/2014/main" id="{E356FC50-E9C3-0CE4-5786-4F7AE9D799DD}"/>
              </a:ext>
            </a:extLst>
          </p:cNvPr>
          <p:cNvSpPr>
            <a:spLocks/>
          </p:cNvSpPr>
          <p:nvPr/>
        </p:nvSpPr>
        <p:spPr>
          <a:xfrm>
            <a:off x="725574" y="236455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03" name="Rectangle 102">
            <a:extLst>
              <a:ext uri="{FF2B5EF4-FFF2-40B4-BE49-F238E27FC236}">
                <a16:creationId xmlns:a16="http://schemas.microsoft.com/office/drawing/2014/main" id="{F1F8BF91-D320-12C7-6AEE-C7AF75106271}"/>
              </a:ext>
            </a:extLst>
          </p:cNvPr>
          <p:cNvSpPr/>
          <p:nvPr/>
        </p:nvSpPr>
        <p:spPr>
          <a:xfrm>
            <a:off x="725575" y="1723459"/>
            <a:ext cx="11013170" cy="3200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bg1"/>
                </a:solidFill>
                <a:latin typeface="Ayuthaya" pitchFamily="2" charset="-34"/>
                <a:ea typeface="Ayuthaya" pitchFamily="2" charset="-34"/>
                <a:cs typeface="Ayuthaya" pitchFamily="2" charset="-34"/>
              </a:rPr>
              <a:t>Layer 2 | Dropping columns with high VIF</a:t>
            </a:r>
          </a:p>
        </p:txBody>
      </p:sp>
      <p:sp>
        <p:nvSpPr>
          <p:cNvPr id="186" name="Google Shape;107;p2">
            <a:extLst>
              <a:ext uri="{FF2B5EF4-FFF2-40B4-BE49-F238E27FC236}">
                <a16:creationId xmlns:a16="http://schemas.microsoft.com/office/drawing/2014/main" id="{D4F127BB-32A1-ED74-D1E3-962FC927183B}"/>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2">
                    <a:lumMod val="75000"/>
                  </a:schemeClr>
                </a:solidFill>
                <a:latin typeface="Ayuthaya" pitchFamily="2" charset="-34"/>
                <a:ea typeface="Ayuthaya" pitchFamily="2" charset="-34"/>
                <a:cs typeface="Ayuthaya" pitchFamily="2" charset="-34"/>
                <a:sym typeface="Malgun Gothic"/>
              </a:rPr>
              <a:t>Remove that multicollinearity!</a:t>
            </a:r>
            <a:endParaRPr lang="en-US" sz="1600" dirty="0">
              <a:solidFill>
                <a:schemeClr val="tx2">
                  <a:lumMod val="75000"/>
                </a:schemeClr>
              </a:solidFill>
              <a:latin typeface="Ayuthaya" pitchFamily="2" charset="-34"/>
              <a:ea typeface="Ayuthaya" pitchFamily="2" charset="-34"/>
              <a:cs typeface="Ayuthaya" pitchFamily="2" charset="-34"/>
            </a:endParaRPr>
          </a:p>
        </p:txBody>
      </p:sp>
      <p:sp>
        <p:nvSpPr>
          <p:cNvPr id="2" name="Google Shape;106;p2">
            <a:extLst>
              <a:ext uri="{FF2B5EF4-FFF2-40B4-BE49-F238E27FC236}">
                <a16:creationId xmlns:a16="http://schemas.microsoft.com/office/drawing/2014/main" id="{74DAF546-58EC-66FE-C88B-7497D67E4539}"/>
              </a:ext>
            </a:extLst>
          </p:cNvPr>
          <p:cNvSpPr txBox="1"/>
          <p:nvPr/>
        </p:nvSpPr>
        <p:spPr>
          <a:xfrm>
            <a:off x="455447" y="309077"/>
            <a:ext cx="8879041"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Data Preprocessing | Feature Engineering</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6DCE9C37-9569-AAD0-46C8-1D44C4665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rrow Right with solid fill">
            <a:extLst>
              <a:ext uri="{FF2B5EF4-FFF2-40B4-BE49-F238E27FC236}">
                <a16:creationId xmlns:a16="http://schemas.microsoft.com/office/drawing/2014/main" id="{9347C0B8-36F1-F6A0-9E61-C8196A436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1409" y="3737265"/>
            <a:ext cx="914400" cy="914400"/>
          </a:xfrm>
          <a:prstGeom prst="rect">
            <a:avLst/>
          </a:prstGeom>
        </p:spPr>
      </p:pic>
      <p:pic>
        <p:nvPicPr>
          <p:cNvPr id="4" name="Picture 3">
            <a:extLst>
              <a:ext uri="{FF2B5EF4-FFF2-40B4-BE49-F238E27FC236}">
                <a16:creationId xmlns:a16="http://schemas.microsoft.com/office/drawing/2014/main" id="{93166C93-E46A-EE85-67FC-37DE5FAB0F69}"/>
              </a:ext>
            </a:extLst>
          </p:cNvPr>
          <p:cNvPicPr>
            <a:picLocks noChangeAspect="1"/>
          </p:cNvPicPr>
          <p:nvPr/>
        </p:nvPicPr>
        <p:blipFill>
          <a:blip r:embed="rId6"/>
          <a:stretch>
            <a:fillRect/>
          </a:stretch>
        </p:blipFill>
        <p:spPr>
          <a:xfrm>
            <a:off x="1655965" y="3050854"/>
            <a:ext cx="2955054" cy="2567741"/>
          </a:xfrm>
          <a:prstGeom prst="rect">
            <a:avLst/>
          </a:prstGeom>
        </p:spPr>
      </p:pic>
      <p:pic>
        <p:nvPicPr>
          <p:cNvPr id="6" name="Picture 5">
            <a:extLst>
              <a:ext uri="{FF2B5EF4-FFF2-40B4-BE49-F238E27FC236}">
                <a16:creationId xmlns:a16="http://schemas.microsoft.com/office/drawing/2014/main" id="{26D97F2B-3797-C39A-6677-9D430EC9842D}"/>
              </a:ext>
            </a:extLst>
          </p:cNvPr>
          <p:cNvPicPr>
            <a:picLocks noChangeAspect="1"/>
          </p:cNvPicPr>
          <p:nvPr/>
        </p:nvPicPr>
        <p:blipFill>
          <a:blip r:embed="rId7"/>
          <a:stretch>
            <a:fillRect/>
          </a:stretch>
        </p:blipFill>
        <p:spPr>
          <a:xfrm>
            <a:off x="7475004" y="3148265"/>
            <a:ext cx="2404963" cy="1858381"/>
          </a:xfrm>
          <a:prstGeom prst="rect">
            <a:avLst/>
          </a:prstGeom>
        </p:spPr>
      </p:pic>
      <p:sp>
        <p:nvSpPr>
          <p:cNvPr id="16" name="Rectangle: Rounded Corners 177">
            <a:extLst>
              <a:ext uri="{FF2B5EF4-FFF2-40B4-BE49-F238E27FC236}">
                <a16:creationId xmlns:a16="http://schemas.microsoft.com/office/drawing/2014/main" id="{77FC8350-5E39-17A8-F5BC-78A45D744B04}"/>
              </a:ext>
            </a:extLst>
          </p:cNvPr>
          <p:cNvSpPr/>
          <p:nvPr/>
        </p:nvSpPr>
        <p:spPr>
          <a:xfrm>
            <a:off x="2102015" y="2405254"/>
            <a:ext cx="2001634" cy="411467"/>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lumMod val="75000"/>
                  </a:schemeClr>
                </a:solidFill>
                <a:latin typeface="Ayuthaya" pitchFamily="2" charset="-34"/>
                <a:ea typeface="Ayuthaya" pitchFamily="2" charset="-34"/>
                <a:cs typeface="Ayuthaya" pitchFamily="2" charset="-34"/>
              </a:rPr>
              <a:t>Before</a:t>
            </a:r>
          </a:p>
        </p:txBody>
      </p:sp>
      <p:sp>
        <p:nvSpPr>
          <p:cNvPr id="17" name="Rectangle: Rounded Corners 177">
            <a:extLst>
              <a:ext uri="{FF2B5EF4-FFF2-40B4-BE49-F238E27FC236}">
                <a16:creationId xmlns:a16="http://schemas.microsoft.com/office/drawing/2014/main" id="{2592B103-97C9-D4E6-F33F-0FAF8729A0FF}"/>
              </a:ext>
            </a:extLst>
          </p:cNvPr>
          <p:cNvSpPr/>
          <p:nvPr/>
        </p:nvSpPr>
        <p:spPr>
          <a:xfrm>
            <a:off x="7475004" y="2405253"/>
            <a:ext cx="2001634" cy="411467"/>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lumMod val="75000"/>
                  </a:schemeClr>
                </a:solidFill>
                <a:latin typeface="Ayuthaya" pitchFamily="2" charset="-34"/>
                <a:ea typeface="Ayuthaya" pitchFamily="2" charset="-34"/>
                <a:cs typeface="Ayuthaya" pitchFamily="2" charset="-34"/>
              </a:rPr>
              <a:t>After</a:t>
            </a:r>
          </a:p>
        </p:txBody>
      </p:sp>
    </p:spTree>
    <p:extLst>
      <p:ext uri="{BB962C8B-B14F-4D97-AF65-F5344CB8AC3E}">
        <p14:creationId xmlns:p14="http://schemas.microsoft.com/office/powerpoint/2010/main" val="388231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D9E99-E828-F7AF-E88B-EAA5E98F2C01}"/>
            </a:ext>
          </a:extLst>
        </p:cNvPr>
        <p:cNvGrpSpPr/>
        <p:nvPr/>
      </p:nvGrpSpPr>
      <p:grpSpPr>
        <a:xfrm>
          <a:off x="0" y="0"/>
          <a:ext cx="0" cy="0"/>
          <a:chOff x="0" y="0"/>
          <a:chExt cx="0" cy="0"/>
        </a:xfrm>
      </p:grpSpPr>
      <p:sp>
        <p:nvSpPr>
          <p:cNvPr id="97" name="Rectangle 96">
            <a:extLst>
              <a:ext uri="{FF2B5EF4-FFF2-40B4-BE49-F238E27FC236}">
                <a16:creationId xmlns:a16="http://schemas.microsoft.com/office/drawing/2014/main" id="{FC99B18E-48E5-454F-C7E2-8B15F8A4FE1D}"/>
              </a:ext>
            </a:extLst>
          </p:cNvPr>
          <p:cNvSpPr/>
          <p:nvPr/>
        </p:nvSpPr>
        <p:spPr>
          <a:xfrm>
            <a:off x="725573" y="2240981"/>
            <a:ext cx="11013165" cy="3906968"/>
          </a:xfrm>
          <a:prstGeom prst="rect">
            <a:avLst/>
          </a:prstGeom>
          <a:noFill/>
          <a:ln>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D8B1FE96-99DE-76A8-82BD-74DA5FB617C4}"/>
              </a:ext>
            </a:extLst>
          </p:cNvPr>
          <p:cNvSpPr>
            <a:spLocks/>
          </p:cNvSpPr>
          <p:nvPr/>
        </p:nvSpPr>
        <p:spPr>
          <a:xfrm>
            <a:off x="725574" y="2364557"/>
            <a:ext cx="0" cy="2926080"/>
          </a:xfrm>
          <a:prstGeom prst="rect">
            <a:avLst/>
          </a:prstGeom>
          <a:solidFill>
            <a:srgbClr val="015B8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a:extLst>
              <a:ext uri="{FF2B5EF4-FFF2-40B4-BE49-F238E27FC236}">
                <a16:creationId xmlns:a16="http://schemas.microsoft.com/office/drawing/2014/main" id="{FBBF672E-F39F-CA51-923D-F32376131A4B}"/>
              </a:ext>
            </a:extLst>
          </p:cNvPr>
          <p:cNvSpPr/>
          <p:nvPr/>
        </p:nvSpPr>
        <p:spPr>
          <a:xfrm>
            <a:off x="725575" y="1723459"/>
            <a:ext cx="11013170" cy="3200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bg1"/>
                </a:solidFill>
                <a:latin typeface="Ayuthaya" pitchFamily="2" charset="-34"/>
                <a:ea typeface="Ayuthaya" pitchFamily="2" charset="-34"/>
                <a:cs typeface="Ayuthaya" pitchFamily="2" charset="-34"/>
              </a:rPr>
              <a:t>Layer </a:t>
            </a:r>
            <a:r>
              <a:rPr lang="en-US" sz="1300" b="1" dirty="0">
                <a:solidFill>
                  <a:schemeClr val="bg1"/>
                </a:solidFill>
                <a:latin typeface="Ayuthaya" pitchFamily="2" charset="-34"/>
                <a:ea typeface="Ayuthaya" pitchFamily="2" charset="-34"/>
                <a:cs typeface="Ayuthaya" pitchFamily="2" charset="-34"/>
              </a:rPr>
              <a:t>3</a:t>
            </a:r>
            <a:r>
              <a:rPr lang="en-US" sz="1300" b="1">
                <a:solidFill>
                  <a:schemeClr val="bg1"/>
                </a:solidFill>
                <a:latin typeface="Ayuthaya" pitchFamily="2" charset="-34"/>
                <a:ea typeface="Ayuthaya" pitchFamily="2" charset="-34"/>
                <a:cs typeface="Ayuthaya" pitchFamily="2" charset="-34"/>
              </a:rPr>
              <a:t> | Additional Features Creation</a:t>
            </a:r>
          </a:p>
        </p:txBody>
      </p:sp>
      <p:sp>
        <p:nvSpPr>
          <p:cNvPr id="186" name="Google Shape;107;p2">
            <a:extLst>
              <a:ext uri="{FF2B5EF4-FFF2-40B4-BE49-F238E27FC236}">
                <a16:creationId xmlns:a16="http://schemas.microsoft.com/office/drawing/2014/main" id="{421185DB-60C5-2A2B-7C4B-2526118D9CED}"/>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chemeClr val="tx2">
                    <a:lumMod val="75000"/>
                  </a:schemeClr>
                </a:solidFill>
                <a:latin typeface="Ayuthaya" pitchFamily="2" charset="-34"/>
                <a:ea typeface="Ayuthaya" pitchFamily="2" charset="-34"/>
                <a:cs typeface="Ayuthaya" pitchFamily="2" charset="-34"/>
                <a:sym typeface="Malgun Gothic"/>
              </a:rPr>
              <a:t>Gotta</a:t>
            </a:r>
            <a:r>
              <a:rPr lang="en-US" sz="1600" dirty="0">
                <a:solidFill>
                  <a:schemeClr val="tx2">
                    <a:lumMod val="75000"/>
                  </a:schemeClr>
                </a:solidFill>
                <a:latin typeface="Ayuthaya" pitchFamily="2" charset="-34"/>
                <a:ea typeface="Ayuthaya" pitchFamily="2" charset="-34"/>
                <a:cs typeface="Ayuthaya" pitchFamily="2" charset="-34"/>
                <a:sym typeface="Malgun Gothic"/>
              </a:rPr>
              <a:t> add more information to make </a:t>
            </a:r>
            <a:r>
              <a:rPr lang="en-US" sz="1600">
                <a:solidFill>
                  <a:schemeClr val="tx2">
                    <a:lumMod val="75000"/>
                  </a:schemeClr>
                </a:solidFill>
                <a:latin typeface="Ayuthaya" pitchFamily="2" charset="-34"/>
                <a:ea typeface="Ayuthaya" pitchFamily="2" charset="-34"/>
                <a:cs typeface="Ayuthaya" pitchFamily="2" charset="-34"/>
                <a:sym typeface="Malgun Gothic"/>
              </a:rPr>
              <a:t>the</a:t>
            </a:r>
            <a:r>
              <a:rPr lang="en-US" sz="1600" dirty="0">
                <a:solidFill>
                  <a:schemeClr val="tx2">
                    <a:lumMod val="75000"/>
                  </a:schemeClr>
                </a:solidFill>
                <a:latin typeface="Ayuthaya" pitchFamily="2" charset="-34"/>
                <a:ea typeface="Ayuthaya" pitchFamily="2" charset="-34"/>
                <a:cs typeface="Ayuthaya" pitchFamily="2" charset="-34"/>
                <a:sym typeface="Malgun Gothic"/>
              </a:rPr>
              <a:t> prediction right!</a:t>
            </a:r>
            <a:endParaRPr lang="en-US" sz="1600">
              <a:solidFill>
                <a:schemeClr val="tx2">
                  <a:lumMod val="75000"/>
                </a:schemeClr>
              </a:solidFill>
              <a:latin typeface="Ayuthaya" pitchFamily="2" charset="-34"/>
              <a:ea typeface="Ayuthaya" pitchFamily="2" charset="-34"/>
              <a:cs typeface="Ayuthaya" pitchFamily="2" charset="-34"/>
            </a:endParaRPr>
          </a:p>
        </p:txBody>
      </p:sp>
      <p:grpSp>
        <p:nvGrpSpPr>
          <p:cNvPr id="1049" name="Group 1048">
            <a:extLst>
              <a:ext uri="{FF2B5EF4-FFF2-40B4-BE49-F238E27FC236}">
                <a16:creationId xmlns:a16="http://schemas.microsoft.com/office/drawing/2014/main" id="{B4CF0359-439F-B2F0-D804-264EE8CC37FB}"/>
              </a:ext>
            </a:extLst>
          </p:cNvPr>
          <p:cNvGrpSpPr/>
          <p:nvPr/>
        </p:nvGrpSpPr>
        <p:grpSpPr>
          <a:xfrm>
            <a:off x="942923" y="2387928"/>
            <a:ext cx="3464073" cy="714565"/>
            <a:chOff x="532203" y="2408807"/>
            <a:chExt cx="1292660" cy="714565"/>
          </a:xfrm>
        </p:grpSpPr>
        <p:sp>
          <p:nvSpPr>
            <p:cNvPr id="1050" name="Rectangle: Rounded Corners 177">
              <a:extLst>
                <a:ext uri="{FF2B5EF4-FFF2-40B4-BE49-F238E27FC236}">
                  <a16:creationId xmlns:a16="http://schemas.microsoft.com/office/drawing/2014/main" id="{E2E83DA7-2231-FF17-827E-0A3E63C1B3AA}"/>
                </a:ext>
              </a:extLst>
            </p:cNvPr>
            <p:cNvSpPr/>
            <p:nvPr/>
          </p:nvSpPr>
          <p:spPr>
            <a:xfrm>
              <a:off x="532203" y="2408807"/>
              <a:ext cx="1292660" cy="714565"/>
            </a:xfrm>
            <a:prstGeom prst="roundRect">
              <a:avLst/>
            </a:prstGeom>
            <a:solidFill>
              <a:schemeClr val="bg2">
                <a:lumMod val="20000"/>
                <a:lumOff val="80000"/>
                <a:alpha val="34000"/>
              </a:schemeClr>
            </a:solidFill>
            <a:ln w="3175">
              <a:solidFill>
                <a:srgbClr val="000B3A">
                  <a:alpha val="4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1" name="TextBox 1050">
              <a:extLst>
                <a:ext uri="{FF2B5EF4-FFF2-40B4-BE49-F238E27FC236}">
                  <a16:creationId xmlns:a16="http://schemas.microsoft.com/office/drawing/2014/main" id="{0E41DFA5-7890-E46D-B0CA-4B7A564E7074}"/>
                </a:ext>
              </a:extLst>
            </p:cNvPr>
            <p:cNvSpPr txBox="1"/>
            <p:nvPr/>
          </p:nvSpPr>
          <p:spPr>
            <a:xfrm>
              <a:off x="748282" y="2492885"/>
              <a:ext cx="903515" cy="338554"/>
            </a:xfrm>
            <a:prstGeom prst="rect">
              <a:avLst/>
            </a:prstGeom>
            <a:noFill/>
          </p:spPr>
          <p:txBody>
            <a:bodyPr wrap="square" rtlCol="0">
              <a:spAutoFit/>
            </a:bodyPr>
            <a:lstStyle/>
            <a:p>
              <a:pPr algn="ctr"/>
              <a:r>
                <a:rPr lang="en-US" sz="1600" b="1">
                  <a:solidFill>
                    <a:schemeClr val="tx1">
                      <a:lumMod val="65000"/>
                      <a:lumOff val="35000"/>
                    </a:schemeClr>
                  </a:solidFill>
                  <a:latin typeface="Ayuthaya" pitchFamily="2" charset="-34"/>
                  <a:ea typeface="Ayuthaya" pitchFamily="2" charset="-34"/>
                  <a:cs typeface="Ayuthaya" pitchFamily="2" charset="-34"/>
                </a:rPr>
                <a:t>Daily Level Dataset </a:t>
              </a:r>
            </a:p>
          </p:txBody>
        </p:sp>
      </p:grpSp>
      <p:sp>
        <p:nvSpPr>
          <p:cNvPr id="1052" name="TextBox 1051">
            <a:extLst>
              <a:ext uri="{FF2B5EF4-FFF2-40B4-BE49-F238E27FC236}">
                <a16:creationId xmlns:a16="http://schemas.microsoft.com/office/drawing/2014/main" id="{2C1C3CB1-0C8E-9835-63FF-C483C9866A15}"/>
              </a:ext>
            </a:extLst>
          </p:cNvPr>
          <p:cNvSpPr txBox="1"/>
          <p:nvPr/>
        </p:nvSpPr>
        <p:spPr>
          <a:xfrm>
            <a:off x="1228886" y="3218455"/>
            <a:ext cx="3178110" cy="1384995"/>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endParaRPr lang="en-US" sz="120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200" b="0" i="0" u="none" strike="noStrike" dirty="0">
                <a:solidFill>
                  <a:srgbClr val="000B3A"/>
                </a:solidFill>
                <a:effectLst/>
                <a:latin typeface="Ayuthaya" pitchFamily="2" charset="-34"/>
                <a:ea typeface="Ayuthaya" pitchFamily="2" charset="-34"/>
                <a:cs typeface="Ayuthaya" pitchFamily="2" charset="-34"/>
              </a:rPr>
              <a:t>Daily Volume (</a:t>
            </a:r>
            <a:r>
              <a:rPr lang="en-US" sz="1200" b="0" dirty="0">
                <a:solidFill>
                  <a:srgbClr val="000B3A"/>
                </a:solidFill>
                <a:latin typeface="Ayuthaya" pitchFamily="2" charset="-34"/>
                <a:ea typeface="Ayuthaya" pitchFamily="2" charset="-34"/>
                <a:cs typeface="Ayuthaya" pitchFamily="2" charset="-34"/>
              </a:rPr>
              <a:t>number of crypto asset units traded)</a:t>
            </a:r>
          </a:p>
          <a:p>
            <a:pPr marL="171450" indent="-171450">
              <a:buFont typeface="Arial" panose="020B0604020202020204" pitchFamily="34" charset="0"/>
              <a:buChar char="•"/>
            </a:pPr>
            <a:endParaRPr lang="en-US" sz="1200" b="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200" b="0" i="0" u="none" strike="noStrike">
                <a:solidFill>
                  <a:srgbClr val="000B3A"/>
                </a:solidFill>
                <a:effectLst/>
                <a:latin typeface="Ayuthaya" pitchFamily="2" charset="-34"/>
                <a:ea typeface="Ayuthaya" pitchFamily="2" charset="-34"/>
                <a:cs typeface="Ayuthaya" pitchFamily="2" charset="-34"/>
              </a:rPr>
              <a:t>Daily </a:t>
            </a:r>
            <a:r>
              <a:rPr lang="en-US" sz="1200" b="0" i="0" u="none" strike="noStrike" dirty="0">
                <a:solidFill>
                  <a:srgbClr val="000B3A"/>
                </a:solidFill>
                <a:effectLst/>
                <a:latin typeface="Ayuthaya" pitchFamily="2" charset="-34"/>
                <a:ea typeface="Ayuthaya" pitchFamily="2" charset="-34"/>
                <a:cs typeface="Ayuthaya" pitchFamily="2" charset="-34"/>
              </a:rPr>
              <a:t>Count </a:t>
            </a:r>
            <a:r>
              <a:rPr lang="en-US" sz="1200" b="0" i="0" u="none" strike="noStrike">
                <a:solidFill>
                  <a:srgbClr val="000B3A"/>
                </a:solidFill>
                <a:effectLst/>
                <a:latin typeface="Ayuthaya" pitchFamily="2" charset="-34"/>
                <a:ea typeface="Ayuthaya" pitchFamily="2" charset="-34"/>
                <a:cs typeface="Ayuthaya" pitchFamily="2" charset="-34"/>
              </a:rPr>
              <a:t>of </a:t>
            </a:r>
            <a:r>
              <a:rPr lang="en-US" sz="1200" b="0" i="0" u="none" strike="noStrike" dirty="0">
                <a:solidFill>
                  <a:srgbClr val="000B3A"/>
                </a:solidFill>
                <a:effectLst/>
                <a:latin typeface="Ayuthaya" pitchFamily="2" charset="-34"/>
                <a:ea typeface="Ayuthaya" pitchFamily="2" charset="-34"/>
                <a:cs typeface="Ayuthaya" pitchFamily="2" charset="-34"/>
              </a:rPr>
              <a:t>trades </a:t>
            </a:r>
            <a:endParaRPr lang="en-US" sz="1200" b="0" i="0" u="none" strike="noStrike">
              <a:solidFill>
                <a:srgbClr val="000B3A"/>
              </a:solidFill>
              <a:effectLst/>
              <a:latin typeface="Ayuthaya" pitchFamily="2" charset="-34"/>
              <a:ea typeface="Ayuthaya" pitchFamily="2" charset="-34"/>
              <a:cs typeface="Ayuthaya" pitchFamily="2" charset="-34"/>
            </a:endParaRPr>
          </a:p>
          <a:p>
            <a:pPr marL="171450" indent="-171450">
              <a:buFont typeface="Arial" panose="020B0604020202020204" pitchFamily="34" charset="0"/>
              <a:buChar char="•"/>
            </a:pPr>
            <a:endParaRPr lang="en-US" sz="120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200" b="0" i="0" u="none" strike="noStrike" dirty="0">
                <a:solidFill>
                  <a:srgbClr val="000B3A"/>
                </a:solidFill>
                <a:effectLst/>
                <a:latin typeface="Ayuthaya" pitchFamily="2" charset="-34"/>
                <a:ea typeface="Ayuthaya" pitchFamily="2" charset="-34"/>
                <a:cs typeface="Ayuthaya" pitchFamily="2" charset="-34"/>
              </a:rPr>
              <a:t>Weight for each Crypto</a:t>
            </a:r>
            <a:endParaRPr lang="en-US" sz="1200" b="0" i="0" u="none" strike="noStrike">
              <a:solidFill>
                <a:srgbClr val="000B3A"/>
              </a:solidFill>
              <a:effectLst/>
              <a:latin typeface="Ayuthaya" pitchFamily="2" charset="-34"/>
              <a:ea typeface="Ayuthaya" pitchFamily="2" charset="-34"/>
              <a:cs typeface="Ayuthaya" pitchFamily="2" charset="-34"/>
            </a:endParaRPr>
          </a:p>
        </p:txBody>
      </p:sp>
      <p:sp>
        <p:nvSpPr>
          <p:cNvPr id="1056" name="TextBox 1055">
            <a:extLst>
              <a:ext uri="{FF2B5EF4-FFF2-40B4-BE49-F238E27FC236}">
                <a16:creationId xmlns:a16="http://schemas.microsoft.com/office/drawing/2014/main" id="{3389EC10-E3F8-42B5-6915-F87139C326C1}"/>
              </a:ext>
            </a:extLst>
          </p:cNvPr>
          <p:cNvSpPr txBox="1"/>
          <p:nvPr/>
        </p:nvSpPr>
        <p:spPr>
          <a:xfrm>
            <a:off x="4594065" y="3203967"/>
            <a:ext cx="6891314" cy="2400657"/>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150" dirty="0">
                <a:solidFill>
                  <a:srgbClr val="000B3A"/>
                </a:solidFill>
                <a:latin typeface="Ayuthaya" pitchFamily="2" charset="-34"/>
                <a:ea typeface="Ayuthaya" pitchFamily="2" charset="-34"/>
                <a:cs typeface="Ayuthaya" pitchFamily="2" charset="-34"/>
              </a:rPr>
              <a:t>Returns</a:t>
            </a:r>
            <a:r>
              <a:rPr lang="en-US" sz="1150" b="0" dirty="0">
                <a:solidFill>
                  <a:srgbClr val="000B3A"/>
                </a:solidFill>
                <a:latin typeface="Ayuthaya" pitchFamily="2" charset="-34"/>
                <a:ea typeface="Ayuthaya" pitchFamily="2" charset="-34"/>
                <a:cs typeface="Ayuthaya" pitchFamily="2" charset="-34"/>
              </a:rPr>
              <a:t> = Today’s closing price/Yesterday’s closing price</a:t>
            </a:r>
          </a:p>
          <a:p>
            <a:endParaRPr lang="en-US" sz="115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150" dirty="0">
                <a:solidFill>
                  <a:srgbClr val="000B3A"/>
                </a:solidFill>
                <a:latin typeface="Ayuthaya" pitchFamily="2" charset="-34"/>
                <a:ea typeface="Ayuthaya" pitchFamily="2" charset="-34"/>
                <a:cs typeface="Ayuthaya" pitchFamily="2" charset="-34"/>
              </a:rPr>
              <a:t>Lagged Features </a:t>
            </a:r>
            <a:r>
              <a:rPr lang="en-US" sz="1150" b="0" dirty="0">
                <a:solidFill>
                  <a:srgbClr val="000B3A"/>
                </a:solidFill>
                <a:latin typeface="Ayuthaya" pitchFamily="2" charset="-34"/>
                <a:ea typeface="Ayuthaya" pitchFamily="2" charset="-34"/>
                <a:cs typeface="Ayuthaya" pitchFamily="2" charset="-34"/>
              </a:rPr>
              <a:t>for ‘Close Price’ and ‘Volume’ for the previous day</a:t>
            </a:r>
          </a:p>
          <a:p>
            <a:endParaRPr lang="en-US" sz="115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150" dirty="0">
                <a:solidFill>
                  <a:srgbClr val="000B3A"/>
                </a:solidFill>
                <a:latin typeface="Ayuthaya" pitchFamily="2" charset="-34"/>
                <a:ea typeface="Ayuthaya" pitchFamily="2" charset="-34"/>
                <a:cs typeface="Ayuthaya" pitchFamily="2" charset="-34"/>
              </a:rPr>
              <a:t>Simple moving average </a:t>
            </a:r>
            <a:r>
              <a:rPr lang="en-US" sz="1150" b="0" dirty="0">
                <a:solidFill>
                  <a:srgbClr val="000B3A"/>
                </a:solidFill>
                <a:latin typeface="Ayuthaya" pitchFamily="2" charset="-34"/>
                <a:ea typeface="Ayuthaya" pitchFamily="2" charset="-34"/>
                <a:cs typeface="Ayuthaya" pitchFamily="2" charset="-34"/>
              </a:rPr>
              <a:t>for ‘Close Price’ for the last 10 and 50 days</a:t>
            </a:r>
          </a:p>
          <a:p>
            <a:pPr marL="171450" indent="-171450">
              <a:buFont typeface="Arial" panose="020B0604020202020204" pitchFamily="34" charset="0"/>
              <a:buChar char="•"/>
            </a:pPr>
            <a:endParaRPr lang="en-US" sz="1150" b="0" dirty="0">
              <a:solidFill>
                <a:srgbClr val="000B3A"/>
              </a:solidFill>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150" dirty="0">
                <a:solidFill>
                  <a:srgbClr val="000B3A"/>
                </a:solidFill>
                <a:latin typeface="Ayuthaya" pitchFamily="2" charset="-34"/>
                <a:ea typeface="Ayuthaya" pitchFamily="2" charset="-34"/>
                <a:cs typeface="Ayuthaya" pitchFamily="2" charset="-34"/>
              </a:rPr>
              <a:t>RSI indicator </a:t>
            </a:r>
            <a:r>
              <a:rPr lang="en-US" sz="1150" b="0" dirty="0">
                <a:solidFill>
                  <a:srgbClr val="000B3A"/>
                </a:solidFill>
                <a:latin typeface="Ayuthaya" pitchFamily="2" charset="-34"/>
                <a:ea typeface="Ayuthaya" pitchFamily="2" charset="-34"/>
                <a:cs typeface="Ayuthaya" pitchFamily="2" charset="-34"/>
              </a:rPr>
              <a:t>is calculated using a formula that normalizes the ratio of upward and downward price movements into a range between 0 and 100</a:t>
            </a:r>
          </a:p>
          <a:p>
            <a:pPr algn="l"/>
            <a:endParaRPr lang="en-US" sz="800" b="0" dirty="0">
              <a:solidFill>
                <a:srgbClr val="000B3A"/>
              </a:solidFill>
              <a:latin typeface="Ayuthaya" pitchFamily="2" charset="-34"/>
              <a:ea typeface="Ayuthaya" pitchFamily="2" charset="-34"/>
              <a:cs typeface="Ayuthaya" pitchFamily="2" charset="-34"/>
            </a:endParaRPr>
          </a:p>
          <a:p>
            <a:pPr algn="l"/>
            <a:r>
              <a:rPr lang="en-US" sz="800" b="0" dirty="0">
                <a:solidFill>
                  <a:srgbClr val="000B3A"/>
                </a:solidFill>
                <a:latin typeface="Ayuthaya" pitchFamily="2" charset="-34"/>
                <a:ea typeface="Ayuthaya" pitchFamily="2" charset="-34"/>
                <a:cs typeface="Ayuthaya" pitchFamily="2" charset="-34"/>
              </a:rPr>
              <a:t>	</a:t>
            </a:r>
            <a:r>
              <a:rPr lang="en-US" sz="1000" b="0" dirty="0">
                <a:solidFill>
                  <a:srgbClr val="000B3A"/>
                </a:solidFill>
                <a:latin typeface="Ayuthaya" pitchFamily="2" charset="-34"/>
                <a:ea typeface="Ayuthaya" pitchFamily="2" charset="-34"/>
                <a:cs typeface="Ayuthaya" pitchFamily="2" charset="-34"/>
              </a:rPr>
              <a:t>RSI=100−(100/(1+RS)</a:t>
            </a:r>
          </a:p>
          <a:p>
            <a:pPr algn="l"/>
            <a:r>
              <a:rPr lang="en-US" sz="1000" b="0" dirty="0">
                <a:solidFill>
                  <a:srgbClr val="000B3A"/>
                </a:solidFill>
                <a:latin typeface="Ayuthaya" pitchFamily="2" charset="-34"/>
                <a:ea typeface="Ayuthaya" pitchFamily="2" charset="-34"/>
                <a:cs typeface="Ayuthaya" pitchFamily="2" charset="-34"/>
              </a:rPr>
              <a:t>	Where RS = Average Gain / Average Loss</a:t>
            </a:r>
          </a:p>
          <a:p>
            <a:pPr algn="l"/>
            <a:r>
              <a:rPr lang="en-US" sz="1000" b="0" dirty="0">
                <a:solidFill>
                  <a:srgbClr val="000B3A"/>
                </a:solidFill>
                <a:latin typeface="Ayuthaya" pitchFamily="2" charset="-34"/>
                <a:ea typeface="Ayuthaya" pitchFamily="2" charset="-34"/>
                <a:cs typeface="Ayuthaya" pitchFamily="2" charset="-34"/>
              </a:rPr>
              <a:t>	RSI Value Over 70: Typically considered overbought</a:t>
            </a:r>
          </a:p>
          <a:p>
            <a:pPr algn="l"/>
            <a:r>
              <a:rPr lang="en-US" sz="1000" b="0" dirty="0">
                <a:solidFill>
                  <a:srgbClr val="000B3A"/>
                </a:solidFill>
                <a:latin typeface="Ayuthaya" pitchFamily="2" charset="-34"/>
                <a:ea typeface="Ayuthaya" pitchFamily="2" charset="-34"/>
                <a:cs typeface="Ayuthaya" pitchFamily="2" charset="-34"/>
              </a:rPr>
              <a:t>	RSI Value Under 30: Generally viewed as oversold</a:t>
            </a:r>
          </a:p>
          <a:p>
            <a:pPr algn="l"/>
            <a:r>
              <a:rPr lang="en-US" sz="1000" b="0" dirty="0">
                <a:solidFill>
                  <a:srgbClr val="000B3A"/>
                </a:solidFill>
                <a:latin typeface="Ayuthaya" pitchFamily="2" charset="-34"/>
                <a:ea typeface="Ayuthaya" pitchFamily="2" charset="-34"/>
                <a:cs typeface="Ayuthaya" pitchFamily="2" charset="-34"/>
              </a:rPr>
              <a:t>	RSI Value Around 50: Often considered neutral, with no strong momentum</a:t>
            </a:r>
          </a:p>
        </p:txBody>
      </p:sp>
      <p:sp>
        <p:nvSpPr>
          <p:cNvPr id="2" name="Google Shape;106;p2">
            <a:extLst>
              <a:ext uri="{FF2B5EF4-FFF2-40B4-BE49-F238E27FC236}">
                <a16:creationId xmlns:a16="http://schemas.microsoft.com/office/drawing/2014/main" id="{931833FC-BA09-9CB6-6817-77A7183E59D1}"/>
              </a:ext>
            </a:extLst>
          </p:cNvPr>
          <p:cNvSpPr txBox="1"/>
          <p:nvPr/>
        </p:nvSpPr>
        <p:spPr>
          <a:xfrm>
            <a:off x="455447" y="309077"/>
            <a:ext cx="8879041"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Data Preprocessing | Feature Engineering</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9AEEB0EE-D59B-3A73-6006-9AC81366F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atabase">
            <a:extLst>
              <a:ext uri="{FF2B5EF4-FFF2-40B4-BE49-F238E27FC236}">
                <a16:creationId xmlns:a16="http://schemas.microsoft.com/office/drawing/2014/main" id="{B1C9C725-1CBD-26FD-496D-8562CCE173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892" y="2480683"/>
            <a:ext cx="498070" cy="498070"/>
          </a:xfrm>
          <a:prstGeom prst="rect">
            <a:avLst/>
          </a:prstGeom>
        </p:spPr>
      </p:pic>
      <p:pic>
        <p:nvPicPr>
          <p:cNvPr id="4" name="Picture 4" descr="Image result for star schema icon">
            <a:extLst>
              <a:ext uri="{FF2B5EF4-FFF2-40B4-BE49-F238E27FC236}">
                <a16:creationId xmlns:a16="http://schemas.microsoft.com/office/drawing/2014/main" id="{B9D62F85-2A62-0385-4994-8CA5FE61C76E}"/>
              </a:ext>
            </a:extLst>
          </p:cNvPr>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9023" y="2442695"/>
            <a:ext cx="640080" cy="64008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5B828C6-E4DA-2E9C-D896-BEE29DF076AD}"/>
              </a:ext>
            </a:extLst>
          </p:cNvPr>
          <p:cNvGrpSpPr/>
          <p:nvPr/>
        </p:nvGrpSpPr>
        <p:grpSpPr>
          <a:xfrm>
            <a:off x="4594064" y="2368209"/>
            <a:ext cx="6969741" cy="737446"/>
            <a:chOff x="339619" y="4654674"/>
            <a:chExt cx="1234970" cy="737445"/>
          </a:xfrm>
        </p:grpSpPr>
        <p:sp>
          <p:nvSpPr>
            <p:cNvPr id="9" name="Rectangle: Rounded Corners 177">
              <a:extLst>
                <a:ext uri="{FF2B5EF4-FFF2-40B4-BE49-F238E27FC236}">
                  <a16:creationId xmlns:a16="http://schemas.microsoft.com/office/drawing/2014/main" id="{D411CCFE-C842-16B1-9F1C-014B0A04C9E8}"/>
                </a:ext>
              </a:extLst>
            </p:cNvPr>
            <p:cNvSpPr/>
            <p:nvPr/>
          </p:nvSpPr>
          <p:spPr>
            <a:xfrm>
              <a:off x="339619" y="4654674"/>
              <a:ext cx="1234970" cy="714565"/>
            </a:xfrm>
            <a:prstGeom prst="roundRect">
              <a:avLst/>
            </a:prstGeom>
            <a:solidFill>
              <a:schemeClr val="bg2">
                <a:lumMod val="20000"/>
                <a:lumOff val="80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Malgun Gothic" panose="020B0503020000020004" pitchFamily="34" charset="-127"/>
                <a:ea typeface="Malgun Gothic" panose="020B0503020000020004" pitchFamily="34" charset="-127"/>
              </a:endParaRPr>
            </a:p>
          </p:txBody>
        </p:sp>
        <p:sp>
          <p:nvSpPr>
            <p:cNvPr id="10" name="TextBox 9">
              <a:extLst>
                <a:ext uri="{FF2B5EF4-FFF2-40B4-BE49-F238E27FC236}">
                  <a16:creationId xmlns:a16="http://schemas.microsoft.com/office/drawing/2014/main" id="{B1C42DD3-E2AD-A823-33DE-B5E131266C4F}"/>
                </a:ext>
              </a:extLst>
            </p:cNvPr>
            <p:cNvSpPr txBox="1"/>
            <p:nvPr/>
          </p:nvSpPr>
          <p:spPr>
            <a:xfrm>
              <a:off x="699109" y="4807345"/>
              <a:ext cx="715883" cy="584774"/>
            </a:xfrm>
            <a:prstGeom prst="rect">
              <a:avLst/>
            </a:prstGeom>
            <a:noFill/>
          </p:spPr>
          <p:txBody>
            <a:bodyPr wrap="square" rtlCol="0">
              <a:spAutoFit/>
            </a:bodyPr>
            <a:lstStyle/>
            <a:p>
              <a:pPr algn="ctr"/>
              <a:r>
                <a:rPr lang="en-US" sz="1600" b="1" dirty="0">
                  <a:solidFill>
                    <a:schemeClr val="tx1">
                      <a:lumMod val="65000"/>
                      <a:lumOff val="35000"/>
                    </a:schemeClr>
                  </a:solidFill>
                  <a:latin typeface="Ayuthaya" pitchFamily="2" charset="-34"/>
                  <a:ea typeface="Ayuthaya" pitchFamily="2" charset="-34"/>
                  <a:cs typeface="Ayuthaya" pitchFamily="2" charset="-34"/>
                </a:rPr>
                <a:t>Additional Variables</a:t>
              </a:r>
            </a:p>
          </p:txBody>
        </p:sp>
      </p:grpSp>
      <p:sp>
        <p:nvSpPr>
          <p:cNvPr id="14" name="Rectangle 13">
            <a:extLst>
              <a:ext uri="{FF2B5EF4-FFF2-40B4-BE49-F238E27FC236}">
                <a16:creationId xmlns:a16="http://schemas.microsoft.com/office/drawing/2014/main" id="{9619CEE4-99FD-D7EF-FC99-6F6165EFDD80}"/>
              </a:ext>
            </a:extLst>
          </p:cNvPr>
          <p:cNvSpPr/>
          <p:nvPr/>
        </p:nvSpPr>
        <p:spPr>
          <a:xfrm>
            <a:off x="989892" y="3197064"/>
            <a:ext cx="3417104" cy="1591052"/>
          </a:xfrm>
          <a:prstGeom prst="rect">
            <a:avLst/>
          </a:prstGeom>
          <a:noFill/>
          <a:ln>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32DA18-B861-0BE0-FC4E-AD7ED045EB13}"/>
              </a:ext>
            </a:extLst>
          </p:cNvPr>
          <p:cNvSpPr/>
          <p:nvPr/>
        </p:nvSpPr>
        <p:spPr>
          <a:xfrm>
            <a:off x="4594065" y="3156102"/>
            <a:ext cx="6969746" cy="286006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328FB5-5A27-FFFB-723D-288CE80B5DBB}"/>
              </a:ext>
            </a:extLst>
          </p:cNvPr>
          <p:cNvSpPr/>
          <p:nvPr/>
        </p:nvSpPr>
        <p:spPr>
          <a:xfrm>
            <a:off x="989892" y="4993764"/>
            <a:ext cx="3417104" cy="1022400"/>
          </a:xfrm>
          <a:prstGeom prst="rect">
            <a:avLst/>
          </a:prstGeom>
          <a:noFill/>
          <a:ln>
            <a:prstDash val="dash"/>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75000"/>
                  </a:schemeClr>
                </a:solidFill>
                <a:latin typeface="Ayuthaya" pitchFamily="2" charset="-34"/>
                <a:ea typeface="Ayuthaya" pitchFamily="2" charset="-34"/>
                <a:cs typeface="Ayuthaya" pitchFamily="2" charset="-34"/>
              </a:rPr>
              <a:t>Target variable: </a:t>
            </a:r>
            <a:r>
              <a:rPr lang="en-US" dirty="0">
                <a:solidFill>
                  <a:schemeClr val="bg2">
                    <a:lumMod val="75000"/>
                  </a:schemeClr>
                </a:solidFill>
                <a:latin typeface="Ayuthaya" pitchFamily="2" charset="-34"/>
                <a:ea typeface="Ayuthaya" pitchFamily="2" charset="-34"/>
                <a:cs typeface="Ayuthaya" pitchFamily="2" charset="-34"/>
              </a:rPr>
              <a:t>Daily Close Price </a:t>
            </a:r>
          </a:p>
        </p:txBody>
      </p:sp>
    </p:spTree>
    <p:extLst>
      <p:ext uri="{BB962C8B-B14F-4D97-AF65-F5344CB8AC3E}">
        <p14:creationId xmlns:p14="http://schemas.microsoft.com/office/powerpoint/2010/main" val="281555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83AD0DFD-234C-608E-4F00-9F5D42D2DCE5}"/>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4478926-98A4-3E25-15A0-178268BBF928}"/>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latin typeface="Ayuthaya" pitchFamily="2" charset="-34"/>
                <a:ea typeface="Ayuthaya" pitchFamily="2" charset="-34"/>
                <a:cs typeface="Ayuthaya" pitchFamily="2" charset="-34"/>
              </a:rPr>
              <a:t>Predictive Modelling</a:t>
            </a:r>
          </a:p>
        </p:txBody>
      </p:sp>
      <p:pic>
        <p:nvPicPr>
          <p:cNvPr id="2" name="Picture 18" descr="cryptocurrency Icon - Free PNG &amp; SVG 3262833 - Noun Project">
            <a:extLst>
              <a:ext uri="{FF2B5EF4-FFF2-40B4-BE49-F238E27FC236}">
                <a16:creationId xmlns:a16="http://schemas.microsoft.com/office/drawing/2014/main" id="{7C1AB7BE-E0D1-08D2-327F-913052BC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72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D9E99-E828-F7AF-E88B-EAA5E98F2C01}"/>
            </a:ext>
          </a:extLst>
        </p:cNvPr>
        <p:cNvGrpSpPr/>
        <p:nvPr/>
      </p:nvGrpSpPr>
      <p:grpSpPr>
        <a:xfrm>
          <a:off x="0" y="0"/>
          <a:ext cx="0" cy="0"/>
          <a:chOff x="0" y="0"/>
          <a:chExt cx="0" cy="0"/>
        </a:xfrm>
      </p:grpSpPr>
      <p:sp>
        <p:nvSpPr>
          <p:cNvPr id="2" name="Google Shape;106;p2">
            <a:extLst>
              <a:ext uri="{FF2B5EF4-FFF2-40B4-BE49-F238E27FC236}">
                <a16:creationId xmlns:a16="http://schemas.microsoft.com/office/drawing/2014/main" id="{931833FC-BA09-9CB6-6817-77A7183E59D1}"/>
              </a:ext>
            </a:extLst>
          </p:cNvPr>
          <p:cNvSpPr txBox="1"/>
          <p:nvPr/>
        </p:nvSpPr>
        <p:spPr>
          <a:xfrm>
            <a:off x="455447" y="309077"/>
            <a:ext cx="10248909"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dirty="0">
                <a:solidFill>
                  <a:schemeClr val="bg2"/>
                </a:solidFill>
                <a:latin typeface="Ayuthaya" pitchFamily="2" charset="-34"/>
                <a:ea typeface="Ayuthaya" pitchFamily="2" charset="-34"/>
                <a:cs typeface="Ayuthaya" pitchFamily="2" charset="-34"/>
                <a:sym typeface="Malgun Gothic"/>
              </a:rPr>
              <a:t>Data modelling | Sequential neural network</a:t>
            </a:r>
            <a:endParaRPr lang="en-US" sz="3200" dirty="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9AEEB0EE-D59B-3A73-6006-9AC81366F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69A6C438-F2C1-860A-322E-EBDC40019579}"/>
              </a:ext>
            </a:extLst>
          </p:cNvPr>
          <p:cNvSpPr/>
          <p:nvPr/>
        </p:nvSpPr>
        <p:spPr>
          <a:xfrm>
            <a:off x="706619" y="4471696"/>
            <a:ext cx="10778764" cy="198608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E5EADBE-58F2-6A16-2BE7-7FD4B73547CB}"/>
              </a:ext>
            </a:extLst>
          </p:cNvPr>
          <p:cNvSpPr txBox="1"/>
          <p:nvPr/>
        </p:nvSpPr>
        <p:spPr>
          <a:xfrm>
            <a:off x="871840" y="4540460"/>
            <a:ext cx="10448319" cy="2185214"/>
          </a:xfrm>
          <a:prstGeom prst="rect">
            <a:avLst/>
          </a:prstGeom>
          <a:noFill/>
        </p:spPr>
        <p:txBody>
          <a:bodyPr wrap="square">
            <a:spAutoFit/>
          </a:bodyPr>
          <a:lstStyle/>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Sequential Neural Network</a:t>
            </a:r>
            <a:r>
              <a:rPr lang="en-US" sz="1200" b="0" i="0" dirty="0">
                <a:solidFill>
                  <a:schemeClr val="bg2">
                    <a:lumMod val="75000"/>
                  </a:schemeClr>
                </a:solidFill>
                <a:effectLst/>
                <a:latin typeface="Ayuthaya" pitchFamily="2" charset="-34"/>
                <a:ea typeface="Ayuthaya" pitchFamily="2" charset="-34"/>
                <a:cs typeface="Ayuthaya" pitchFamily="2" charset="-34"/>
              </a:rPr>
              <a:t>: It's adept at handling the volatility and complexity of crypto markets</a:t>
            </a:r>
          </a:p>
          <a:p>
            <a:pPr algn="l">
              <a:buFont typeface="Arial" panose="020B0604020202020204" pitchFamily="34" charset="0"/>
              <a:buChar char="•"/>
            </a:pPr>
            <a:endParaRPr lang="en-US" sz="800" dirty="0">
              <a:solidFill>
                <a:schemeClr val="bg2">
                  <a:lumMod val="75000"/>
                </a:schemeClr>
              </a:solidFill>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Activation</a:t>
            </a:r>
            <a:r>
              <a:rPr lang="en-US" sz="1200" b="0" i="0" dirty="0">
                <a:solidFill>
                  <a:schemeClr val="bg2">
                    <a:lumMod val="75000"/>
                  </a:schemeClr>
                </a:solidFill>
                <a:effectLst/>
                <a:latin typeface="Ayuthaya" pitchFamily="2" charset="-34"/>
                <a:ea typeface="Ayuthaya" pitchFamily="2" charset="-34"/>
                <a:cs typeface="Ayuthaya" pitchFamily="2" charset="-34"/>
              </a:rPr>
              <a:t>: </a:t>
            </a:r>
            <a:r>
              <a:rPr lang="en-US" sz="1200" b="0" i="0" dirty="0" err="1">
                <a:solidFill>
                  <a:schemeClr val="bg2">
                    <a:lumMod val="75000"/>
                  </a:schemeClr>
                </a:solidFill>
                <a:effectLst/>
                <a:latin typeface="Ayuthaya" pitchFamily="2" charset="-34"/>
                <a:ea typeface="Ayuthaya" pitchFamily="2" charset="-34"/>
                <a:cs typeface="Ayuthaya" pitchFamily="2" charset="-34"/>
              </a:rPr>
              <a:t>ReLU</a:t>
            </a:r>
            <a:r>
              <a:rPr lang="en-US" sz="1200" b="0" i="0" dirty="0">
                <a:solidFill>
                  <a:schemeClr val="bg2">
                    <a:lumMod val="75000"/>
                  </a:schemeClr>
                </a:solidFill>
                <a:effectLst/>
                <a:latin typeface="Ayuthaya" pitchFamily="2" charset="-34"/>
                <a:ea typeface="Ayuthaya" pitchFamily="2" charset="-34"/>
                <a:cs typeface="Ayuthaya" pitchFamily="2" charset="-34"/>
              </a:rPr>
              <a:t> for hidden layers to introduce non-linearity</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Optimizer</a:t>
            </a:r>
            <a:r>
              <a:rPr lang="en-US" sz="1200" b="0" i="0" dirty="0">
                <a:solidFill>
                  <a:schemeClr val="bg2">
                    <a:lumMod val="75000"/>
                  </a:schemeClr>
                </a:solidFill>
                <a:effectLst/>
                <a:latin typeface="Ayuthaya" pitchFamily="2" charset="-34"/>
                <a:ea typeface="Ayuthaya" pitchFamily="2" charset="-34"/>
                <a:cs typeface="Ayuthaya" pitchFamily="2" charset="-34"/>
              </a:rPr>
              <a:t>: Adam for efficient learning</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Loss Function</a:t>
            </a:r>
            <a:r>
              <a:rPr lang="en-US" sz="1200" b="0" i="0" dirty="0">
                <a:solidFill>
                  <a:schemeClr val="bg2">
                    <a:lumMod val="75000"/>
                  </a:schemeClr>
                </a:solidFill>
                <a:effectLst/>
                <a:latin typeface="Ayuthaya" pitchFamily="2" charset="-34"/>
                <a:ea typeface="Ayuthaya" pitchFamily="2" charset="-34"/>
                <a:cs typeface="Ayuthaya" pitchFamily="2" charset="-34"/>
              </a:rPr>
              <a:t>: Mean Squared Error (MSE) for accurate error measurement</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Epochs</a:t>
            </a:r>
            <a:r>
              <a:rPr lang="en-US" sz="1200" b="0" i="0" dirty="0">
                <a:solidFill>
                  <a:schemeClr val="bg2">
                    <a:lumMod val="75000"/>
                  </a:schemeClr>
                </a:solidFill>
                <a:effectLst/>
                <a:latin typeface="Ayuthaya" pitchFamily="2" charset="-34"/>
                <a:ea typeface="Ayuthaya" pitchFamily="2" charset="-34"/>
                <a:cs typeface="Ayuthaya" pitchFamily="2" charset="-34"/>
              </a:rPr>
              <a:t>: 50, to balance learning and overfitting</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Batch Size</a:t>
            </a:r>
            <a:r>
              <a:rPr lang="en-US" sz="1200" b="0" i="0" dirty="0">
                <a:solidFill>
                  <a:schemeClr val="bg2">
                    <a:lumMod val="75000"/>
                  </a:schemeClr>
                </a:solidFill>
                <a:effectLst/>
                <a:latin typeface="Ayuthaya" pitchFamily="2" charset="-34"/>
                <a:ea typeface="Ayuthaya" pitchFamily="2" charset="-34"/>
                <a:cs typeface="Ayuthaya" pitchFamily="2" charset="-34"/>
              </a:rPr>
              <a:t>: 32, for efficient training</a:t>
            </a:r>
          </a:p>
          <a:p>
            <a:pPr algn="l"/>
            <a:endParaRPr lang="en-US" sz="12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endParaRPr lang="en-US" sz="1200" b="0" i="0" dirty="0">
              <a:solidFill>
                <a:schemeClr val="bg2">
                  <a:lumMod val="75000"/>
                </a:schemeClr>
              </a:solidFill>
              <a:effectLst/>
              <a:latin typeface="Ayuthaya" pitchFamily="2" charset="-34"/>
              <a:ea typeface="Ayuthaya" pitchFamily="2" charset="-34"/>
              <a:cs typeface="Ayuthaya" pitchFamily="2" charset="-34"/>
            </a:endParaRPr>
          </a:p>
        </p:txBody>
      </p:sp>
      <p:pic>
        <p:nvPicPr>
          <p:cNvPr id="3" name="Picture 2">
            <a:extLst>
              <a:ext uri="{FF2B5EF4-FFF2-40B4-BE49-F238E27FC236}">
                <a16:creationId xmlns:a16="http://schemas.microsoft.com/office/drawing/2014/main" id="{C681F1F5-DA5E-D266-EBAF-692CA375B468}"/>
              </a:ext>
            </a:extLst>
          </p:cNvPr>
          <p:cNvPicPr>
            <a:picLocks noChangeAspect="1"/>
          </p:cNvPicPr>
          <p:nvPr/>
        </p:nvPicPr>
        <p:blipFill rotWithShape="1">
          <a:blip r:embed="rId4"/>
          <a:srcRect r="50568"/>
          <a:stretch/>
        </p:blipFill>
        <p:spPr>
          <a:xfrm>
            <a:off x="6885107" y="1338729"/>
            <a:ext cx="2370405" cy="2908985"/>
          </a:xfrm>
          <a:prstGeom prst="rect">
            <a:avLst/>
          </a:prstGeom>
          <a:ln>
            <a:solidFill>
              <a:schemeClr val="tx1"/>
            </a:solidFill>
            <a:prstDash val="lgDash"/>
          </a:ln>
        </p:spPr>
      </p:pic>
      <p:pic>
        <p:nvPicPr>
          <p:cNvPr id="4098" name="Picture 2">
            <a:extLst>
              <a:ext uri="{FF2B5EF4-FFF2-40B4-BE49-F238E27FC236}">
                <a16:creationId xmlns:a16="http://schemas.microsoft.com/office/drawing/2014/main" id="{BD1EAAC0-DAC6-4E93-174F-C12EA4407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61" y="1305276"/>
            <a:ext cx="4973639" cy="2970158"/>
          </a:xfrm>
          <a:prstGeom prst="rect">
            <a:avLst/>
          </a:prstGeom>
          <a:noFill/>
          <a:ln>
            <a:solidFill>
              <a:schemeClr val="bg2">
                <a:lumMod val="75000"/>
              </a:schemeClr>
            </a:solidFill>
            <a:prstDash val="lgDash"/>
          </a:ln>
          <a:extLst>
            <a:ext uri="{909E8E84-426E-40DD-AFC4-6F175D3DCCD1}">
              <a14:hiddenFill xmlns:a14="http://schemas.microsoft.com/office/drawing/2010/main">
                <a:solidFill>
                  <a:srgbClr val="FFFFFF"/>
                </a:solidFill>
              </a14:hiddenFill>
            </a:ext>
          </a:extLst>
        </p:spPr>
      </p:pic>
      <p:sp>
        <p:nvSpPr>
          <p:cNvPr id="4" name="Google Shape;107;p2">
            <a:extLst>
              <a:ext uri="{FF2B5EF4-FFF2-40B4-BE49-F238E27FC236}">
                <a16:creationId xmlns:a16="http://schemas.microsoft.com/office/drawing/2014/main" id="{60884FAC-820B-C431-9346-B5C446E0AF48}"/>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Let’s start with the basics!</a:t>
            </a:r>
            <a:endParaRPr lang="en-US" sz="1600">
              <a:solidFill>
                <a:schemeClr val="tx2">
                  <a:lumMod val="75000"/>
                </a:schemeClr>
              </a:solidFill>
              <a:latin typeface="Ayuthaya" pitchFamily="2" charset="-34"/>
              <a:ea typeface="Ayuthaya" pitchFamily="2" charset="-34"/>
              <a:cs typeface="Ayuthaya" pitchFamily="2" charset="-34"/>
            </a:endParaRPr>
          </a:p>
        </p:txBody>
      </p:sp>
      <p:sp>
        <p:nvSpPr>
          <p:cNvPr id="6" name="Rounded Rectangle 5">
            <a:extLst>
              <a:ext uri="{FF2B5EF4-FFF2-40B4-BE49-F238E27FC236}">
                <a16:creationId xmlns:a16="http://schemas.microsoft.com/office/drawing/2014/main" id="{938F7ED5-247A-37A2-CCB0-F2D045652A15}"/>
              </a:ext>
            </a:extLst>
          </p:cNvPr>
          <p:cNvSpPr/>
          <p:nvPr/>
        </p:nvSpPr>
        <p:spPr>
          <a:xfrm>
            <a:off x="6800193" y="2375339"/>
            <a:ext cx="2606566" cy="199696"/>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with a letter d&#10;&#10;Description automatically generated">
            <a:extLst>
              <a:ext uri="{FF2B5EF4-FFF2-40B4-BE49-F238E27FC236}">
                <a16:creationId xmlns:a16="http://schemas.microsoft.com/office/drawing/2014/main" id="{AD7429B6-FADB-6C77-CBB0-1155176FB0CA}"/>
              </a:ext>
            </a:extLst>
          </p:cNvPr>
          <p:cNvPicPr>
            <a:picLocks noChangeAspect="1"/>
          </p:cNvPicPr>
          <p:nvPr/>
        </p:nvPicPr>
        <p:blipFill>
          <a:blip r:embed="rId6"/>
          <a:stretch>
            <a:fillRect/>
          </a:stretch>
        </p:blipFill>
        <p:spPr>
          <a:xfrm>
            <a:off x="9354283" y="2019464"/>
            <a:ext cx="1380671" cy="93398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886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D9E99-E828-F7AF-E88B-EAA5E98F2C01}"/>
            </a:ext>
          </a:extLst>
        </p:cNvPr>
        <p:cNvGrpSpPr/>
        <p:nvPr/>
      </p:nvGrpSpPr>
      <p:grpSpPr>
        <a:xfrm>
          <a:off x="0" y="0"/>
          <a:ext cx="0" cy="0"/>
          <a:chOff x="0" y="0"/>
          <a:chExt cx="0" cy="0"/>
        </a:xfrm>
      </p:grpSpPr>
      <p:sp>
        <p:nvSpPr>
          <p:cNvPr id="2" name="Google Shape;106;p2">
            <a:extLst>
              <a:ext uri="{FF2B5EF4-FFF2-40B4-BE49-F238E27FC236}">
                <a16:creationId xmlns:a16="http://schemas.microsoft.com/office/drawing/2014/main" id="{931833FC-BA09-9CB6-6817-77A7183E59D1}"/>
              </a:ext>
            </a:extLst>
          </p:cNvPr>
          <p:cNvSpPr txBox="1"/>
          <p:nvPr/>
        </p:nvSpPr>
        <p:spPr>
          <a:xfrm>
            <a:off x="455447" y="309077"/>
            <a:ext cx="10248909"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dirty="0">
                <a:solidFill>
                  <a:schemeClr val="bg2"/>
                </a:solidFill>
                <a:latin typeface="Ayuthaya" pitchFamily="2" charset="-34"/>
                <a:ea typeface="Ayuthaya" pitchFamily="2" charset="-34"/>
                <a:cs typeface="Ayuthaya" pitchFamily="2" charset="-34"/>
                <a:sym typeface="Malgun Gothic"/>
              </a:rPr>
              <a:t>Data modelling | Bidirectional LSTM</a:t>
            </a:r>
            <a:endParaRPr lang="en-US" sz="3200" dirty="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9AEEB0EE-D59B-3A73-6006-9AC81366F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69A6C438-F2C1-860A-322E-EBDC40019579}"/>
              </a:ext>
            </a:extLst>
          </p:cNvPr>
          <p:cNvSpPr/>
          <p:nvPr/>
        </p:nvSpPr>
        <p:spPr>
          <a:xfrm>
            <a:off x="706619" y="4517048"/>
            <a:ext cx="10778764" cy="1940729"/>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E5EADBE-58F2-6A16-2BE7-7FD4B73547CB}"/>
              </a:ext>
            </a:extLst>
          </p:cNvPr>
          <p:cNvSpPr txBox="1"/>
          <p:nvPr/>
        </p:nvSpPr>
        <p:spPr>
          <a:xfrm>
            <a:off x="871840" y="4518158"/>
            <a:ext cx="10778764" cy="2000548"/>
          </a:xfrm>
          <a:prstGeom prst="rect">
            <a:avLst/>
          </a:prstGeom>
          <a:noFill/>
        </p:spPr>
        <p:txBody>
          <a:bodyPr wrap="square">
            <a:spAutoFit/>
          </a:bodyPr>
          <a:lstStyle/>
          <a:p>
            <a:pPr marL="171450" indent="-171450">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 Bidir</a:t>
            </a:r>
            <a:r>
              <a:rPr lang="en-US" sz="1200" b="1" dirty="0">
                <a:solidFill>
                  <a:schemeClr val="bg2">
                    <a:lumMod val="75000"/>
                  </a:schemeClr>
                </a:solidFill>
                <a:latin typeface="Ayuthaya" pitchFamily="2" charset="-34"/>
                <a:ea typeface="Ayuthaya" pitchFamily="2" charset="-34"/>
                <a:cs typeface="Ayuthaya" pitchFamily="2" charset="-34"/>
              </a:rPr>
              <a:t>ectional LSTM: </a:t>
            </a:r>
            <a:r>
              <a:rPr lang="en-US" sz="1200" dirty="0">
                <a:solidFill>
                  <a:schemeClr val="bg2">
                    <a:lumMod val="75000"/>
                  </a:schemeClr>
                </a:solidFill>
                <a:latin typeface="Ayuthaya" pitchFamily="2" charset="-34"/>
                <a:ea typeface="Ayuthaya" pitchFamily="2" charset="-34"/>
                <a:cs typeface="Ayuthaya" pitchFamily="2" charset="-34"/>
              </a:rPr>
              <a:t>Captures dependencies in both forward and backward directions of the time series</a:t>
            </a:r>
          </a:p>
          <a:p>
            <a:pPr marL="171450" indent="-171450">
              <a:buFont typeface="Arial" panose="020B0604020202020204" pitchFamily="34" charset="0"/>
              <a:buChar char="•"/>
            </a:pPr>
            <a:endParaRPr lang="en-US" sz="800" b="1" dirty="0">
              <a:solidFill>
                <a:schemeClr val="bg2">
                  <a:lumMod val="75000"/>
                </a:schemeClr>
              </a:solidFill>
              <a:latin typeface="Ayuthaya" pitchFamily="2" charset="-34"/>
              <a:ea typeface="Ayuthaya" pitchFamily="2" charset="-34"/>
              <a:cs typeface="Ayuthaya" pitchFamily="2" charset="-34"/>
            </a:endParaRPr>
          </a:p>
          <a:p>
            <a:pPr marL="285750" indent="-285750">
              <a:buFont typeface="Arial" panose="020B0604020202020204" pitchFamily="34" charset="0"/>
              <a:buChar char="•"/>
            </a:pPr>
            <a:r>
              <a:rPr lang="en-US" sz="1200" b="1" dirty="0">
                <a:solidFill>
                  <a:schemeClr val="bg2">
                    <a:lumMod val="75000"/>
                  </a:schemeClr>
                </a:solidFill>
                <a:latin typeface="Ayuthaya" pitchFamily="2" charset="-34"/>
                <a:ea typeface="Ayuthaya" pitchFamily="2" charset="-34"/>
                <a:cs typeface="Ayuthaya" pitchFamily="2" charset="-34"/>
              </a:rPr>
              <a:t>Units: </a:t>
            </a:r>
            <a:r>
              <a:rPr lang="en-US" sz="1200" dirty="0">
                <a:solidFill>
                  <a:schemeClr val="bg2">
                    <a:lumMod val="75000"/>
                  </a:schemeClr>
                </a:solidFill>
                <a:latin typeface="Ayuthaya" pitchFamily="2" charset="-34"/>
                <a:ea typeface="Ayuthaya" pitchFamily="2" charset="-34"/>
                <a:cs typeface="Ayuthaya" pitchFamily="2" charset="-34"/>
              </a:rPr>
              <a:t>64 LSTM units in each layer, providing the capacity to learn complex patterns</a:t>
            </a:r>
          </a:p>
          <a:p>
            <a:pPr marL="285750" indent="-285750">
              <a:buFont typeface="Arial" panose="020B0604020202020204" pitchFamily="34" charset="0"/>
              <a:buChar char="•"/>
            </a:pPr>
            <a:endParaRPr lang="en-US" sz="800" dirty="0">
              <a:solidFill>
                <a:schemeClr val="bg2">
                  <a:lumMod val="75000"/>
                </a:schemeClr>
              </a:solidFill>
              <a:latin typeface="Ayuthaya" pitchFamily="2" charset="-34"/>
              <a:ea typeface="Ayuthaya" pitchFamily="2" charset="-34"/>
              <a:cs typeface="Ayuthaya" pitchFamily="2" charset="-34"/>
            </a:endParaRPr>
          </a:p>
          <a:p>
            <a:pPr marL="285750" indent="-285750">
              <a:buFont typeface="Arial" panose="020B0604020202020204" pitchFamily="34" charset="0"/>
              <a:buChar char="•"/>
            </a:pPr>
            <a:r>
              <a:rPr lang="en-US" sz="1200" b="1" dirty="0">
                <a:solidFill>
                  <a:schemeClr val="bg2">
                    <a:lumMod val="75000"/>
                  </a:schemeClr>
                </a:solidFill>
                <a:latin typeface="Ayuthaya" pitchFamily="2" charset="-34"/>
                <a:ea typeface="Ayuthaya" pitchFamily="2" charset="-34"/>
                <a:cs typeface="Ayuthaya" pitchFamily="2" charset="-34"/>
              </a:rPr>
              <a:t>Dropout</a:t>
            </a:r>
            <a:r>
              <a:rPr lang="en-US" sz="1200" dirty="0">
                <a:solidFill>
                  <a:schemeClr val="bg2">
                    <a:lumMod val="75000"/>
                  </a:schemeClr>
                </a:solidFill>
                <a:latin typeface="Ayuthaya" pitchFamily="2" charset="-34"/>
                <a:ea typeface="Ayuthaya" pitchFamily="2" charset="-34"/>
                <a:cs typeface="Ayuthaya" pitchFamily="2" charset="-34"/>
              </a:rPr>
              <a:t>: 0.2, to prevent overfitting by randomly ignoring selected neurons during training</a:t>
            </a:r>
          </a:p>
          <a:p>
            <a:pPr marL="285750" indent="-285750">
              <a:buFont typeface="Arial" panose="020B0604020202020204" pitchFamily="34" charset="0"/>
              <a:buChar char="•"/>
            </a:pPr>
            <a:endParaRPr lang="en-US" sz="800" dirty="0">
              <a:solidFill>
                <a:schemeClr val="bg2">
                  <a:lumMod val="75000"/>
                </a:schemeClr>
              </a:solidFill>
              <a:latin typeface="Ayuthaya" pitchFamily="2" charset="-34"/>
              <a:ea typeface="Ayuthaya" pitchFamily="2" charset="-34"/>
              <a:cs typeface="Ayuthaya" pitchFamily="2" charset="-34"/>
            </a:endParaRPr>
          </a:p>
          <a:p>
            <a:pPr marL="285750" indent="-285750">
              <a:buFont typeface="Arial" panose="020B0604020202020204" pitchFamily="34" charset="0"/>
              <a:buChar char="•"/>
            </a:pPr>
            <a:r>
              <a:rPr lang="en-US" sz="1200" b="1" dirty="0">
                <a:solidFill>
                  <a:schemeClr val="bg2">
                    <a:lumMod val="75000"/>
                  </a:schemeClr>
                </a:solidFill>
                <a:latin typeface="Ayuthaya" pitchFamily="2" charset="-34"/>
                <a:ea typeface="Ayuthaya" pitchFamily="2" charset="-34"/>
                <a:cs typeface="Ayuthaya" pitchFamily="2" charset="-34"/>
              </a:rPr>
              <a:t>Optimizer: </a:t>
            </a:r>
            <a:r>
              <a:rPr lang="en-US" sz="1200" dirty="0">
                <a:solidFill>
                  <a:schemeClr val="bg2">
                    <a:lumMod val="75000"/>
                  </a:schemeClr>
                </a:solidFill>
                <a:latin typeface="Ayuthaya" pitchFamily="2" charset="-34"/>
                <a:ea typeface="Ayuthaya" pitchFamily="2" charset="-34"/>
                <a:cs typeface="Ayuthaya" pitchFamily="2" charset="-34"/>
              </a:rPr>
              <a:t>Adam, for efficient gradient descent</a:t>
            </a:r>
          </a:p>
          <a:p>
            <a:pPr marL="285750" indent="-285750">
              <a:buFont typeface="Arial" panose="020B0604020202020204" pitchFamily="34" charset="0"/>
              <a:buChar char="•"/>
            </a:pPr>
            <a:endParaRPr lang="en-US" sz="800" dirty="0">
              <a:solidFill>
                <a:schemeClr val="bg2">
                  <a:lumMod val="75000"/>
                </a:schemeClr>
              </a:solidFill>
              <a:latin typeface="Ayuthaya" pitchFamily="2" charset="-34"/>
              <a:ea typeface="Ayuthaya" pitchFamily="2" charset="-34"/>
              <a:cs typeface="Ayuthaya" pitchFamily="2" charset="-34"/>
            </a:endParaRPr>
          </a:p>
          <a:p>
            <a:pPr marL="285750" indent="-285750">
              <a:buFont typeface="Arial" panose="020B0604020202020204" pitchFamily="34" charset="0"/>
              <a:buChar char="•"/>
            </a:pPr>
            <a:r>
              <a:rPr lang="en-US" sz="1200" b="1" dirty="0">
                <a:solidFill>
                  <a:schemeClr val="bg2">
                    <a:lumMod val="75000"/>
                  </a:schemeClr>
                </a:solidFill>
                <a:latin typeface="Ayuthaya" pitchFamily="2" charset="-34"/>
                <a:ea typeface="Ayuthaya" pitchFamily="2" charset="-34"/>
                <a:cs typeface="Ayuthaya" pitchFamily="2" charset="-34"/>
              </a:rPr>
              <a:t>Loss Function: </a:t>
            </a:r>
            <a:r>
              <a:rPr lang="en-US" sz="1200" dirty="0">
                <a:solidFill>
                  <a:schemeClr val="bg2">
                    <a:lumMod val="75000"/>
                  </a:schemeClr>
                </a:solidFill>
                <a:latin typeface="Ayuthaya" pitchFamily="2" charset="-34"/>
                <a:ea typeface="Ayuthaya" pitchFamily="2" charset="-34"/>
                <a:cs typeface="Ayuthaya" pitchFamily="2" charset="-34"/>
              </a:rPr>
              <a:t>Mean Squared Error (MSE), focusing on penalizing larger prediction errors</a:t>
            </a:r>
          </a:p>
          <a:p>
            <a:endParaRPr lang="en-US" sz="800" dirty="0">
              <a:solidFill>
                <a:schemeClr val="bg2">
                  <a:lumMod val="75000"/>
                </a:schemeClr>
              </a:solidFill>
              <a:latin typeface="Ayuthaya" pitchFamily="2" charset="-34"/>
              <a:ea typeface="Ayuthaya" pitchFamily="2" charset="-34"/>
              <a:cs typeface="Ayuthaya" pitchFamily="2" charset="-34"/>
            </a:endParaRPr>
          </a:p>
          <a:p>
            <a:pPr marL="285750" indent="-285750">
              <a:buFont typeface="Arial" panose="020B0604020202020204" pitchFamily="34" charset="0"/>
              <a:buChar char="•"/>
            </a:pPr>
            <a:r>
              <a:rPr lang="en-US" sz="1200" dirty="0">
                <a:solidFill>
                  <a:schemeClr val="bg2">
                    <a:lumMod val="75000"/>
                  </a:schemeClr>
                </a:solidFill>
                <a:latin typeface="Ayuthaya" pitchFamily="2" charset="-34"/>
                <a:ea typeface="Ayuthaya" pitchFamily="2" charset="-34"/>
                <a:cs typeface="Ayuthaya" pitchFamily="2" charset="-34"/>
              </a:rPr>
              <a:t>Effective in learning from sequences, making them perfect for the time-series data in cryptocurrency markets</a:t>
            </a:r>
          </a:p>
          <a:p>
            <a:pPr algn="l">
              <a:buFont typeface="Arial" panose="020B0604020202020204" pitchFamily="34" charset="0"/>
              <a:buChar char="•"/>
            </a:pPr>
            <a:endParaRPr lang="en-US" sz="1200" b="0" i="0" dirty="0">
              <a:solidFill>
                <a:schemeClr val="bg2">
                  <a:lumMod val="75000"/>
                </a:schemeClr>
              </a:solidFill>
              <a:effectLst/>
              <a:latin typeface="Ayuthaya" pitchFamily="2" charset="-34"/>
              <a:ea typeface="Ayuthaya" pitchFamily="2" charset="-34"/>
              <a:cs typeface="Ayuthaya" pitchFamily="2" charset="-34"/>
            </a:endParaRPr>
          </a:p>
        </p:txBody>
      </p:sp>
      <p:pic>
        <p:nvPicPr>
          <p:cNvPr id="6146" name="Picture 2">
            <a:extLst>
              <a:ext uri="{FF2B5EF4-FFF2-40B4-BE49-F238E27FC236}">
                <a16:creationId xmlns:a16="http://schemas.microsoft.com/office/drawing/2014/main" id="{55A3992D-B0CB-D134-5EB6-31D87D626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722" y="1271027"/>
            <a:ext cx="5062278" cy="3023090"/>
          </a:xfrm>
          <a:prstGeom prst="rect">
            <a:avLst/>
          </a:prstGeom>
          <a:noFill/>
          <a:ln>
            <a:solidFill>
              <a:schemeClr val="bg2">
                <a:lumMod val="75000"/>
              </a:schemeClr>
            </a:solidFill>
            <a:prstDash val="lgDash"/>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13BD1E9-DD58-7E82-AEF7-67C14D82F80A}"/>
              </a:ext>
            </a:extLst>
          </p:cNvPr>
          <p:cNvPicPr>
            <a:picLocks noChangeAspect="1"/>
          </p:cNvPicPr>
          <p:nvPr/>
        </p:nvPicPr>
        <p:blipFill>
          <a:blip r:embed="rId5"/>
          <a:stretch>
            <a:fillRect/>
          </a:stretch>
        </p:blipFill>
        <p:spPr>
          <a:xfrm>
            <a:off x="6892073" y="1227095"/>
            <a:ext cx="2329986" cy="3067022"/>
          </a:xfrm>
          <a:prstGeom prst="rect">
            <a:avLst/>
          </a:prstGeom>
          <a:ln>
            <a:solidFill>
              <a:schemeClr val="bg2">
                <a:lumMod val="75000"/>
              </a:schemeClr>
            </a:solidFill>
            <a:prstDash val="lgDash"/>
          </a:ln>
        </p:spPr>
      </p:pic>
      <p:sp>
        <p:nvSpPr>
          <p:cNvPr id="8" name="Google Shape;107;p2">
            <a:extLst>
              <a:ext uri="{FF2B5EF4-FFF2-40B4-BE49-F238E27FC236}">
                <a16:creationId xmlns:a16="http://schemas.microsoft.com/office/drawing/2014/main" id="{48674A82-1DAD-0941-0A57-798EC4580391}"/>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rPr>
              <a:t>Look into the past and future to improve your present!</a:t>
            </a:r>
          </a:p>
        </p:txBody>
      </p:sp>
    </p:spTree>
    <p:extLst>
      <p:ext uri="{BB962C8B-B14F-4D97-AF65-F5344CB8AC3E}">
        <p14:creationId xmlns:p14="http://schemas.microsoft.com/office/powerpoint/2010/main" val="1432746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D9E99-E828-F7AF-E88B-EAA5E98F2C01}"/>
            </a:ext>
          </a:extLst>
        </p:cNvPr>
        <p:cNvGrpSpPr/>
        <p:nvPr/>
      </p:nvGrpSpPr>
      <p:grpSpPr>
        <a:xfrm>
          <a:off x="0" y="0"/>
          <a:ext cx="0" cy="0"/>
          <a:chOff x="0" y="0"/>
          <a:chExt cx="0" cy="0"/>
        </a:xfrm>
      </p:grpSpPr>
      <p:sp>
        <p:nvSpPr>
          <p:cNvPr id="2" name="Google Shape;106;p2">
            <a:extLst>
              <a:ext uri="{FF2B5EF4-FFF2-40B4-BE49-F238E27FC236}">
                <a16:creationId xmlns:a16="http://schemas.microsoft.com/office/drawing/2014/main" id="{931833FC-BA09-9CB6-6817-77A7183E59D1}"/>
              </a:ext>
            </a:extLst>
          </p:cNvPr>
          <p:cNvSpPr txBox="1"/>
          <p:nvPr/>
        </p:nvSpPr>
        <p:spPr>
          <a:xfrm>
            <a:off x="455447" y="309077"/>
            <a:ext cx="10248909"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dirty="0">
                <a:solidFill>
                  <a:schemeClr val="bg2"/>
                </a:solidFill>
                <a:latin typeface="Ayuthaya" pitchFamily="2" charset="-34"/>
                <a:ea typeface="Ayuthaya" pitchFamily="2" charset="-34"/>
                <a:cs typeface="Ayuthaya" pitchFamily="2" charset="-34"/>
                <a:sym typeface="Malgun Gothic"/>
              </a:rPr>
              <a:t>Data modelling | Stacked LSTM</a:t>
            </a:r>
            <a:endParaRPr lang="en-US" sz="3200" dirty="0">
              <a:solidFill>
                <a:schemeClr val="bg2"/>
              </a:solidFill>
              <a:latin typeface="Ayuthaya" pitchFamily="2" charset="-34"/>
              <a:ea typeface="Ayuthaya" pitchFamily="2" charset="-34"/>
              <a:cs typeface="Ayuthaya" pitchFamily="2" charset="-34"/>
              <a:sym typeface="Malgun Gothic"/>
            </a:endParaRPr>
          </a:p>
        </p:txBody>
      </p:sp>
      <p:pic>
        <p:nvPicPr>
          <p:cNvPr id="5" name="Picture 18" descr="cryptocurrency Icon - Free PNG &amp; SVG 3262833 - Noun Project">
            <a:extLst>
              <a:ext uri="{FF2B5EF4-FFF2-40B4-BE49-F238E27FC236}">
                <a16:creationId xmlns:a16="http://schemas.microsoft.com/office/drawing/2014/main" id="{9AEEB0EE-D59B-3A73-6006-9AC81366F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69A6C438-F2C1-860A-322E-EBDC40019579}"/>
              </a:ext>
            </a:extLst>
          </p:cNvPr>
          <p:cNvSpPr/>
          <p:nvPr/>
        </p:nvSpPr>
        <p:spPr>
          <a:xfrm>
            <a:off x="706619" y="4460545"/>
            <a:ext cx="10778764" cy="1986082"/>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E5EADBE-58F2-6A16-2BE7-7FD4B73547CB}"/>
              </a:ext>
            </a:extLst>
          </p:cNvPr>
          <p:cNvSpPr txBox="1"/>
          <p:nvPr/>
        </p:nvSpPr>
        <p:spPr>
          <a:xfrm>
            <a:off x="838386" y="4587686"/>
            <a:ext cx="10778764" cy="1938992"/>
          </a:xfrm>
          <a:prstGeom prst="rect">
            <a:avLst/>
          </a:prstGeom>
          <a:noFill/>
        </p:spPr>
        <p:txBody>
          <a:bodyPr wrap="square">
            <a:spAutoFit/>
          </a:bodyPr>
          <a:lstStyle/>
          <a:p>
            <a:r>
              <a:rPr lang="en-US" sz="1200" b="1" i="0" dirty="0">
                <a:solidFill>
                  <a:schemeClr val="bg2">
                    <a:lumMod val="75000"/>
                  </a:schemeClr>
                </a:solidFill>
                <a:effectLst/>
                <a:latin typeface="Ayuthaya" pitchFamily="2" charset="-34"/>
                <a:ea typeface="Ayuthaya" pitchFamily="2" charset="-34"/>
                <a:cs typeface="Ayuthaya" pitchFamily="2" charset="-34"/>
              </a:rPr>
              <a:t>Stacked</a:t>
            </a:r>
            <a:r>
              <a:rPr lang="en-US" sz="1200" b="1" dirty="0">
                <a:solidFill>
                  <a:schemeClr val="bg2">
                    <a:lumMod val="75000"/>
                  </a:schemeClr>
                </a:solidFill>
                <a:latin typeface="Ayuthaya" pitchFamily="2" charset="-34"/>
                <a:ea typeface="Ayuthaya" pitchFamily="2" charset="-34"/>
                <a:cs typeface="Ayuthaya" pitchFamily="2" charset="-34"/>
              </a:rPr>
              <a:t> LSTM: </a:t>
            </a:r>
            <a:r>
              <a:rPr lang="en-US" sz="1200" dirty="0">
                <a:solidFill>
                  <a:schemeClr val="bg2">
                    <a:lumMod val="75000"/>
                  </a:schemeClr>
                </a:solidFill>
                <a:latin typeface="Ayuthaya" pitchFamily="2" charset="-34"/>
                <a:ea typeface="Ayuthaya" pitchFamily="2" charset="-34"/>
                <a:cs typeface="Ayuthaya" pitchFamily="2" charset="-34"/>
              </a:rPr>
              <a:t>D</a:t>
            </a:r>
            <a:r>
              <a:rPr lang="en-US" sz="1200" b="0" i="0" dirty="0">
                <a:solidFill>
                  <a:schemeClr val="bg2">
                    <a:lumMod val="75000"/>
                  </a:schemeClr>
                </a:solidFill>
                <a:effectLst/>
                <a:latin typeface="Ayuthaya" pitchFamily="2" charset="-34"/>
                <a:ea typeface="Ayuthaya" pitchFamily="2" charset="-34"/>
                <a:cs typeface="Ayuthaya" pitchFamily="2" charset="-34"/>
              </a:rPr>
              <a:t>esigned to predict cryptocurrency prices by learning from sequences of data</a:t>
            </a:r>
          </a:p>
          <a:p>
            <a:pPr marL="171450" indent="-171450">
              <a:buFont typeface="Arial" panose="020B0604020202020204" pitchFamily="34" charset="0"/>
              <a:buChar char="•"/>
            </a:pPr>
            <a:endParaRPr lang="en-US" sz="800" b="1" dirty="0">
              <a:solidFill>
                <a:schemeClr val="bg2">
                  <a:lumMod val="75000"/>
                </a:schemeClr>
              </a:solidFill>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Layers</a:t>
            </a:r>
            <a:r>
              <a:rPr lang="en-US" sz="1200" b="0" i="0" dirty="0">
                <a:solidFill>
                  <a:schemeClr val="bg2">
                    <a:lumMod val="75000"/>
                  </a:schemeClr>
                </a:solidFill>
                <a:effectLst/>
                <a:latin typeface="Ayuthaya" pitchFamily="2" charset="-34"/>
                <a:ea typeface="Ayuthaya" pitchFamily="2" charset="-34"/>
                <a:cs typeface="Ayuthaya" pitchFamily="2" charset="-34"/>
              </a:rPr>
              <a:t>: Sequential model with three LSTM layers, each with 64 units, followed by Dropout layers set at 0.2 to reduce overfitting by ignoring randomly selected neurons during training</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Output</a:t>
            </a:r>
            <a:r>
              <a:rPr lang="en-US" sz="1200" b="0" i="0" dirty="0">
                <a:solidFill>
                  <a:schemeClr val="bg2">
                    <a:lumMod val="75000"/>
                  </a:schemeClr>
                </a:solidFill>
                <a:effectLst/>
                <a:latin typeface="Ayuthaya" pitchFamily="2" charset="-34"/>
                <a:ea typeface="Ayuthaya" pitchFamily="2" charset="-34"/>
                <a:cs typeface="Ayuthaya" pitchFamily="2" charset="-34"/>
              </a:rPr>
              <a:t>: A Dense layer with a single neuron to predict the closing price</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Optimizer</a:t>
            </a:r>
            <a:r>
              <a:rPr lang="en-US" sz="1200" b="0" i="0" dirty="0">
                <a:solidFill>
                  <a:schemeClr val="bg2">
                    <a:lumMod val="75000"/>
                  </a:schemeClr>
                </a:solidFill>
                <a:effectLst/>
                <a:latin typeface="Ayuthaya" pitchFamily="2" charset="-34"/>
                <a:ea typeface="Ayuthaya" pitchFamily="2" charset="-34"/>
                <a:cs typeface="Ayuthaya" pitchFamily="2" charset="-34"/>
              </a:rPr>
              <a:t>: Adam, chosen for its effectiveness in handling sparse gradients and adaptive learning rates</a:t>
            </a:r>
          </a:p>
          <a:p>
            <a:pPr algn="l">
              <a:buFont typeface="Arial" panose="020B0604020202020204" pitchFamily="34" charset="0"/>
              <a:buChar char="•"/>
            </a:pPr>
            <a:endParaRPr lang="en-US" sz="800" b="0" i="0" dirty="0">
              <a:solidFill>
                <a:schemeClr val="bg2">
                  <a:lumMod val="75000"/>
                </a:schemeClr>
              </a:solidFill>
              <a:effectLst/>
              <a:latin typeface="Ayuthaya" pitchFamily="2" charset="-34"/>
              <a:ea typeface="Ayuthaya" pitchFamily="2" charset="-34"/>
              <a:cs typeface="Ayuthaya" pitchFamily="2" charset="-34"/>
            </a:endParaRPr>
          </a:p>
          <a:p>
            <a:pPr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Loss Function</a:t>
            </a:r>
            <a:r>
              <a:rPr lang="en-US" sz="1200" b="0" i="0" dirty="0">
                <a:solidFill>
                  <a:schemeClr val="bg2">
                    <a:lumMod val="75000"/>
                  </a:schemeClr>
                </a:solidFill>
                <a:effectLst/>
                <a:latin typeface="Ayuthaya" pitchFamily="2" charset="-34"/>
                <a:ea typeface="Ayuthaya" pitchFamily="2" charset="-34"/>
                <a:cs typeface="Ayuthaya" pitchFamily="2" charset="-34"/>
              </a:rPr>
              <a:t>: Mean Squared Error (MSE), targeting the minimization of prediction errors</a:t>
            </a:r>
          </a:p>
          <a:p>
            <a:pPr algn="l">
              <a:buFont typeface="Arial" panose="020B0604020202020204" pitchFamily="34" charset="0"/>
              <a:buChar char="•"/>
            </a:pPr>
            <a:endParaRPr lang="en-US" sz="1200" b="0" i="0" dirty="0">
              <a:solidFill>
                <a:schemeClr val="bg2">
                  <a:lumMod val="75000"/>
                </a:schemeClr>
              </a:solidFill>
              <a:effectLst/>
              <a:latin typeface="Ayuthaya" pitchFamily="2" charset="-34"/>
              <a:ea typeface="Ayuthaya" pitchFamily="2" charset="-34"/>
              <a:cs typeface="Ayuthaya" pitchFamily="2" charset="-34"/>
            </a:endParaRPr>
          </a:p>
        </p:txBody>
      </p:sp>
      <p:pic>
        <p:nvPicPr>
          <p:cNvPr id="3" name="Picture 2">
            <a:extLst>
              <a:ext uri="{FF2B5EF4-FFF2-40B4-BE49-F238E27FC236}">
                <a16:creationId xmlns:a16="http://schemas.microsoft.com/office/drawing/2014/main" id="{5A897EE6-6B9F-BBE3-DC09-C13FBCC7ADBD}"/>
              </a:ext>
            </a:extLst>
          </p:cNvPr>
          <p:cNvPicPr>
            <a:picLocks noChangeAspect="1"/>
          </p:cNvPicPr>
          <p:nvPr/>
        </p:nvPicPr>
        <p:blipFill>
          <a:blip r:embed="rId4"/>
          <a:stretch>
            <a:fillRect/>
          </a:stretch>
        </p:blipFill>
        <p:spPr>
          <a:xfrm>
            <a:off x="7086389" y="1237848"/>
            <a:ext cx="2358694" cy="2992373"/>
          </a:xfrm>
          <a:prstGeom prst="rect">
            <a:avLst/>
          </a:prstGeom>
          <a:ln>
            <a:solidFill>
              <a:schemeClr val="tx1"/>
            </a:solidFill>
            <a:prstDash val="lgDash"/>
          </a:ln>
        </p:spPr>
      </p:pic>
      <p:pic>
        <p:nvPicPr>
          <p:cNvPr id="8194" name="Picture 2">
            <a:extLst>
              <a:ext uri="{FF2B5EF4-FFF2-40B4-BE49-F238E27FC236}">
                <a16:creationId xmlns:a16="http://schemas.microsoft.com/office/drawing/2014/main" id="{D7494667-82ED-B679-9007-E210A2A0A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4333" y="1278472"/>
            <a:ext cx="5046895" cy="3013904"/>
          </a:xfrm>
          <a:prstGeom prst="rect">
            <a:avLst/>
          </a:prstGeom>
          <a:noFill/>
          <a:ln>
            <a:solidFill>
              <a:schemeClr val="tx1"/>
            </a:solidFill>
            <a:prstDash val="lgDash"/>
          </a:ln>
          <a:extLst>
            <a:ext uri="{909E8E84-426E-40DD-AFC4-6F175D3DCCD1}">
              <a14:hiddenFill xmlns:a14="http://schemas.microsoft.com/office/drawing/2010/main">
                <a:solidFill>
                  <a:srgbClr val="FFFFFF"/>
                </a:solidFill>
              </a14:hiddenFill>
            </a:ext>
          </a:extLst>
        </p:spPr>
      </p:pic>
      <p:sp>
        <p:nvSpPr>
          <p:cNvPr id="9" name="Google Shape;107;p2">
            <a:extLst>
              <a:ext uri="{FF2B5EF4-FFF2-40B4-BE49-F238E27FC236}">
                <a16:creationId xmlns:a16="http://schemas.microsoft.com/office/drawing/2014/main" id="{0A29652F-5F54-B86C-D5A9-6B86783C774C}"/>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rPr>
              <a:t>Cos stacked is always better..just like pancakes!</a:t>
            </a:r>
          </a:p>
        </p:txBody>
      </p:sp>
    </p:spTree>
    <p:extLst>
      <p:ext uri="{BB962C8B-B14F-4D97-AF65-F5344CB8AC3E}">
        <p14:creationId xmlns:p14="http://schemas.microsoft.com/office/powerpoint/2010/main" val="62018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9493E651-FD44-361D-D4B0-15CBAD7AB03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F412038-F371-BD41-523B-99BBB7D444DB}"/>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300">
                <a:latin typeface="Ayuthaya" pitchFamily="2" charset="-34"/>
                <a:ea typeface="Ayuthaya" pitchFamily="2" charset="-34"/>
                <a:cs typeface="Ayuthaya" pitchFamily="2" charset="-34"/>
              </a:rPr>
              <a:t>Portfolio Optimization</a:t>
            </a:r>
          </a:p>
        </p:txBody>
      </p:sp>
      <p:pic>
        <p:nvPicPr>
          <p:cNvPr id="2" name="Picture 18" descr="cryptocurrency Icon - Free PNG &amp; SVG 3262833 - Noun Project">
            <a:extLst>
              <a:ext uri="{FF2B5EF4-FFF2-40B4-BE49-F238E27FC236}">
                <a16:creationId xmlns:a16="http://schemas.microsoft.com/office/drawing/2014/main" id="{54AF0388-5854-5E36-4020-2A96D90D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4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2" name="Rectangle 11">
            <a:extLst>
              <a:ext uri="{FF2B5EF4-FFF2-40B4-BE49-F238E27FC236}">
                <a16:creationId xmlns:a16="http://schemas.microsoft.com/office/drawing/2014/main" id="{C03C28F3-9A51-32CC-1095-D2DF89B2EC37}"/>
              </a:ext>
            </a:extLst>
          </p:cNvPr>
          <p:cNvSpPr/>
          <p:nvPr/>
        </p:nvSpPr>
        <p:spPr>
          <a:xfrm>
            <a:off x="8229600" y="4197927"/>
            <a:ext cx="3962400"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latin typeface="Ayuthaya" pitchFamily="2" charset="-34"/>
                <a:ea typeface="Ayuthaya" pitchFamily="2" charset="-34"/>
                <a:cs typeface="Ayuthaya" pitchFamily="2" charset="-34"/>
              </a:rPr>
              <a:t>Introduction</a:t>
            </a:r>
            <a:endParaRPr lang="en-US" sz="2800">
              <a:latin typeface="Ayuthaya" pitchFamily="2" charset="-34"/>
              <a:ea typeface="Ayuthaya" pitchFamily="2" charset="-34"/>
              <a:cs typeface="Ayuthaya" pitchFamily="2" charset="-34"/>
            </a:endParaRPr>
          </a:p>
        </p:txBody>
      </p:sp>
      <p:pic>
        <p:nvPicPr>
          <p:cNvPr id="2" name="Picture 18" descr="cryptocurrency Icon - Free PNG &amp; SVG 3262833 - Noun Project">
            <a:extLst>
              <a:ext uri="{FF2B5EF4-FFF2-40B4-BE49-F238E27FC236}">
                <a16:creationId xmlns:a16="http://schemas.microsoft.com/office/drawing/2014/main" id="{3959D6AF-F5B6-884F-B5C3-7C4078DE0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8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AE87B0CA-5D8B-FD3A-1CDE-7CA13708BB65}"/>
            </a:ext>
          </a:extLst>
        </p:cNvPr>
        <p:cNvGrpSpPr/>
        <p:nvPr/>
      </p:nvGrpSpPr>
      <p:grpSpPr>
        <a:xfrm>
          <a:off x="0" y="0"/>
          <a:ext cx="0" cy="0"/>
          <a:chOff x="0" y="0"/>
          <a:chExt cx="0" cy="0"/>
        </a:xfrm>
      </p:grpSpPr>
      <p:sp>
        <p:nvSpPr>
          <p:cNvPr id="3" name="Google Shape;106;p2">
            <a:extLst>
              <a:ext uri="{FF2B5EF4-FFF2-40B4-BE49-F238E27FC236}">
                <a16:creationId xmlns:a16="http://schemas.microsoft.com/office/drawing/2014/main" id="{6EA44944-9590-07BE-884F-189F84034BEF}"/>
              </a:ext>
            </a:extLst>
          </p:cNvPr>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Portfolio Optimization</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6" name="Google Shape;107;p2">
            <a:extLst>
              <a:ext uri="{FF2B5EF4-FFF2-40B4-BE49-F238E27FC236}">
                <a16:creationId xmlns:a16="http://schemas.microsoft.com/office/drawing/2014/main" id="{5BDF2301-ECB5-6B84-FE84-CFA48ED423A8}"/>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The secret sauce to success!</a:t>
            </a:r>
            <a:endParaRPr lang="en-US" sz="1600" dirty="0">
              <a:solidFill>
                <a:schemeClr val="tx2">
                  <a:lumMod val="75000"/>
                </a:schemeClr>
              </a:solidFill>
              <a:latin typeface="Ayuthaya" pitchFamily="2" charset="-34"/>
              <a:ea typeface="Ayuthaya" pitchFamily="2" charset="-34"/>
              <a:cs typeface="Ayuthaya" pitchFamily="2" charset="-34"/>
            </a:endParaRPr>
          </a:p>
        </p:txBody>
      </p:sp>
      <p:sp>
        <p:nvSpPr>
          <p:cNvPr id="7" name="Rectangle: Rounded Corners 121">
            <a:extLst>
              <a:ext uri="{FF2B5EF4-FFF2-40B4-BE49-F238E27FC236}">
                <a16:creationId xmlns:a16="http://schemas.microsoft.com/office/drawing/2014/main" id="{D926CCA2-0981-258A-408A-D3573BA47D7B}"/>
              </a:ext>
            </a:extLst>
          </p:cNvPr>
          <p:cNvSpPr/>
          <p:nvPr/>
        </p:nvSpPr>
        <p:spPr>
          <a:xfrm>
            <a:off x="1975450" y="1648744"/>
            <a:ext cx="2588694" cy="1247497"/>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8" name="Rectangle 7">
            <a:extLst>
              <a:ext uri="{FF2B5EF4-FFF2-40B4-BE49-F238E27FC236}">
                <a16:creationId xmlns:a16="http://schemas.microsoft.com/office/drawing/2014/main" id="{3168F1A1-B8F3-E986-0323-76FAE34CB248}"/>
              </a:ext>
            </a:extLst>
          </p:cNvPr>
          <p:cNvSpPr/>
          <p:nvPr/>
        </p:nvSpPr>
        <p:spPr>
          <a:xfrm>
            <a:off x="2099929" y="1775243"/>
            <a:ext cx="2383192" cy="307777"/>
          </a:xfrm>
          <a:prstGeom prst="rect">
            <a:avLst/>
          </a:prstGeom>
        </p:spPr>
        <p:txBody>
          <a:bodyPr wrap="square">
            <a:spAutoFit/>
          </a:bodyPr>
          <a:lstStyle/>
          <a:p>
            <a:pPr algn="ctr"/>
            <a:r>
              <a:rPr lang="en-US" b="1">
                <a:solidFill>
                  <a:srgbClr val="000B3A"/>
                </a:solidFill>
                <a:latin typeface="Ayuthaya" pitchFamily="2" charset="-34"/>
                <a:ea typeface="Ayuthaya" pitchFamily="2" charset="-34"/>
                <a:cs typeface="Ayuthaya" pitchFamily="2" charset="-34"/>
              </a:rPr>
              <a:t>Trading Day 1</a:t>
            </a:r>
          </a:p>
        </p:txBody>
      </p:sp>
      <p:sp>
        <p:nvSpPr>
          <p:cNvPr id="9" name="TextBox 8">
            <a:extLst>
              <a:ext uri="{FF2B5EF4-FFF2-40B4-BE49-F238E27FC236}">
                <a16:creationId xmlns:a16="http://schemas.microsoft.com/office/drawing/2014/main" id="{D36EC46E-FCCC-474C-4F32-EB973E92CAA2}"/>
              </a:ext>
            </a:extLst>
          </p:cNvPr>
          <p:cNvSpPr txBox="1"/>
          <p:nvPr/>
        </p:nvSpPr>
        <p:spPr>
          <a:xfrm>
            <a:off x="2325695" y="2271968"/>
            <a:ext cx="2157426" cy="646331"/>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ctr"/>
            <a:r>
              <a:rPr lang="en-US" sz="1200">
                <a:solidFill>
                  <a:srgbClr val="000B3A"/>
                </a:solidFill>
                <a:latin typeface="Ayuthaya" pitchFamily="2" charset="-34"/>
                <a:ea typeface="Ayuthaya" pitchFamily="2" charset="-34"/>
                <a:cs typeface="Ayuthaya" pitchFamily="2" charset="-34"/>
              </a:rPr>
              <a:t>Initial Wallet Balance: </a:t>
            </a:r>
          </a:p>
          <a:p>
            <a:pPr algn="ctr"/>
            <a:r>
              <a:rPr lang="en-US" sz="1200">
                <a:solidFill>
                  <a:srgbClr val="000B3A"/>
                </a:solidFill>
                <a:latin typeface="Ayuthaya" pitchFamily="2" charset="-34"/>
                <a:ea typeface="Ayuthaya" pitchFamily="2" charset="-34"/>
                <a:cs typeface="Ayuthaya" pitchFamily="2" charset="-34"/>
              </a:rPr>
              <a:t>$ 100,000</a:t>
            </a:r>
          </a:p>
        </p:txBody>
      </p:sp>
      <p:sp>
        <p:nvSpPr>
          <p:cNvPr id="10" name="Rectangle: Rounded Corners 128">
            <a:extLst>
              <a:ext uri="{FF2B5EF4-FFF2-40B4-BE49-F238E27FC236}">
                <a16:creationId xmlns:a16="http://schemas.microsoft.com/office/drawing/2014/main" id="{7D294AF1-6D54-49C6-9EE5-C8E7C9B6D9E8}"/>
              </a:ext>
            </a:extLst>
          </p:cNvPr>
          <p:cNvSpPr/>
          <p:nvPr/>
        </p:nvSpPr>
        <p:spPr>
          <a:xfrm>
            <a:off x="1044162" y="3429000"/>
            <a:ext cx="4569238" cy="936104"/>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1" name="Rectangle 10">
            <a:extLst>
              <a:ext uri="{FF2B5EF4-FFF2-40B4-BE49-F238E27FC236}">
                <a16:creationId xmlns:a16="http://schemas.microsoft.com/office/drawing/2014/main" id="{C0065A93-FFF7-E65F-4343-6E272E62B14B}"/>
              </a:ext>
            </a:extLst>
          </p:cNvPr>
          <p:cNvSpPr/>
          <p:nvPr/>
        </p:nvSpPr>
        <p:spPr>
          <a:xfrm>
            <a:off x="1436556" y="3475044"/>
            <a:ext cx="1906291" cy="276999"/>
          </a:xfrm>
          <a:prstGeom prst="rect">
            <a:avLst/>
          </a:prstGeom>
        </p:spPr>
        <p:txBody>
          <a:bodyPr wrap="none">
            <a:spAutoFit/>
          </a:bodyPr>
          <a:lstStyle/>
          <a:p>
            <a:r>
              <a:rPr lang="en-US" sz="1200" b="1">
                <a:solidFill>
                  <a:srgbClr val="000B3A"/>
                </a:solidFill>
                <a:latin typeface="Ayuthaya" pitchFamily="2" charset="-34"/>
                <a:ea typeface="Ayuthaya" pitchFamily="2" charset="-34"/>
                <a:cs typeface="Ayuthaya" pitchFamily="2" charset="-34"/>
              </a:rPr>
              <a:t>Assets to Purchase</a:t>
            </a:r>
          </a:p>
        </p:txBody>
      </p:sp>
      <p:sp>
        <p:nvSpPr>
          <p:cNvPr id="12" name="Isosceles Triangle 142">
            <a:extLst>
              <a:ext uri="{FF2B5EF4-FFF2-40B4-BE49-F238E27FC236}">
                <a16:creationId xmlns:a16="http://schemas.microsoft.com/office/drawing/2014/main" id="{A46BD156-5E22-0895-938B-2B572DD7BD17}"/>
              </a:ext>
            </a:extLst>
          </p:cNvPr>
          <p:cNvSpPr/>
          <p:nvPr/>
        </p:nvSpPr>
        <p:spPr>
          <a:xfrm rot="10800000">
            <a:off x="2980841" y="3093304"/>
            <a:ext cx="577912" cy="167310"/>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pic>
        <p:nvPicPr>
          <p:cNvPr id="13" name="Picture 20" descr="Image result for staging symbol">
            <a:extLst>
              <a:ext uri="{FF2B5EF4-FFF2-40B4-BE49-F238E27FC236}">
                <a16:creationId xmlns:a16="http://schemas.microsoft.com/office/drawing/2014/main" id="{613A4ACE-193D-981E-9BE9-A264E61E94BE}"/>
              </a:ext>
            </a:extLst>
          </p:cNvPr>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8906" y="1694961"/>
            <a:ext cx="504674" cy="4967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4EEC6B3-AF66-269C-341C-F3DA2F1AB83A}"/>
              </a:ext>
            </a:extLst>
          </p:cNvPr>
          <p:cNvSpPr txBox="1"/>
          <p:nvPr/>
        </p:nvSpPr>
        <p:spPr>
          <a:xfrm>
            <a:off x="1836554" y="3756634"/>
            <a:ext cx="3568502" cy="553998"/>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Top 5 Assets (based on predicted percentage returns)</a:t>
            </a:r>
          </a:p>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Predicted Percentage Returns &gt; 0</a:t>
            </a:r>
          </a:p>
        </p:txBody>
      </p:sp>
      <p:pic>
        <p:nvPicPr>
          <p:cNvPr id="16" name="Picture 20" descr="Related image">
            <a:extLst>
              <a:ext uri="{FF2B5EF4-FFF2-40B4-BE49-F238E27FC236}">
                <a16:creationId xmlns:a16="http://schemas.microsoft.com/office/drawing/2014/main" id="{FA04236F-802E-0BF8-0116-8EB0E9BDA7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038" y="3701073"/>
            <a:ext cx="548640" cy="548640"/>
          </a:xfrm>
          <a:prstGeom prst="rect">
            <a:avLst/>
          </a:prstGeom>
          <a:extLst>
            <a:ext uri="{909E8E84-426E-40DD-AFC4-6F175D3DCCD1}">
              <a14:hiddenFill xmlns:a14="http://schemas.microsoft.com/office/drawing/2010/main">
                <a:solidFill>
                  <a:srgbClr val="FFFFFF"/>
                </a:solidFill>
              </a14:hiddenFill>
            </a:ext>
          </a:extLst>
        </p:spPr>
      </p:pic>
      <p:sp>
        <p:nvSpPr>
          <p:cNvPr id="39" name="Rectangle: Rounded Corners 128">
            <a:extLst>
              <a:ext uri="{FF2B5EF4-FFF2-40B4-BE49-F238E27FC236}">
                <a16:creationId xmlns:a16="http://schemas.microsoft.com/office/drawing/2014/main" id="{DF65E45F-302D-C5A3-C854-3ACD1FB95479}"/>
              </a:ext>
            </a:extLst>
          </p:cNvPr>
          <p:cNvSpPr/>
          <p:nvPr/>
        </p:nvSpPr>
        <p:spPr>
          <a:xfrm>
            <a:off x="1044162" y="4816730"/>
            <a:ext cx="4569238" cy="936104"/>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40" name="Rectangle 39">
            <a:extLst>
              <a:ext uri="{FF2B5EF4-FFF2-40B4-BE49-F238E27FC236}">
                <a16:creationId xmlns:a16="http://schemas.microsoft.com/office/drawing/2014/main" id="{53378341-BDCB-CEC2-4ADC-43C43BF03323}"/>
              </a:ext>
            </a:extLst>
          </p:cNvPr>
          <p:cNvSpPr/>
          <p:nvPr/>
        </p:nvSpPr>
        <p:spPr>
          <a:xfrm>
            <a:off x="1436556" y="4862774"/>
            <a:ext cx="1622560" cy="276999"/>
          </a:xfrm>
          <a:prstGeom prst="rect">
            <a:avLst/>
          </a:prstGeom>
        </p:spPr>
        <p:txBody>
          <a:bodyPr wrap="none">
            <a:spAutoFit/>
          </a:bodyPr>
          <a:lstStyle/>
          <a:p>
            <a:r>
              <a:rPr lang="en-US" sz="1200" b="1">
                <a:solidFill>
                  <a:srgbClr val="000B3A"/>
                </a:solidFill>
                <a:latin typeface="Ayuthaya" pitchFamily="2" charset="-34"/>
                <a:ea typeface="Ayuthaya" pitchFamily="2" charset="-34"/>
                <a:cs typeface="Ayuthaya" pitchFamily="2" charset="-34"/>
              </a:rPr>
              <a:t>Amount Invested</a:t>
            </a:r>
          </a:p>
        </p:txBody>
      </p:sp>
      <p:sp>
        <p:nvSpPr>
          <p:cNvPr id="41" name="TextBox 40">
            <a:extLst>
              <a:ext uri="{FF2B5EF4-FFF2-40B4-BE49-F238E27FC236}">
                <a16:creationId xmlns:a16="http://schemas.microsoft.com/office/drawing/2014/main" id="{6EE7960D-FAA9-7B8A-460C-5613F658A2E6}"/>
              </a:ext>
            </a:extLst>
          </p:cNvPr>
          <p:cNvSpPr txBox="1"/>
          <p:nvPr/>
        </p:nvSpPr>
        <p:spPr>
          <a:xfrm>
            <a:off x="1836554" y="5195164"/>
            <a:ext cx="3568502"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Amount Invested Per Asset = </a:t>
            </a:r>
          </a:p>
          <a:p>
            <a:r>
              <a:rPr lang="en-US" sz="1000">
                <a:solidFill>
                  <a:srgbClr val="000B3A"/>
                </a:solidFill>
                <a:latin typeface="Ayuthaya" pitchFamily="2" charset="-34"/>
                <a:ea typeface="Ayuthaya" pitchFamily="2" charset="-34"/>
                <a:cs typeface="Ayuthaya" pitchFamily="2" charset="-34"/>
              </a:rPr>
              <a:t>Wallet Balance / (Distinct Assets Bought)</a:t>
            </a:r>
          </a:p>
        </p:txBody>
      </p:sp>
      <p:sp>
        <p:nvSpPr>
          <p:cNvPr id="42" name="Isosceles Triangle 142">
            <a:extLst>
              <a:ext uri="{FF2B5EF4-FFF2-40B4-BE49-F238E27FC236}">
                <a16:creationId xmlns:a16="http://schemas.microsoft.com/office/drawing/2014/main" id="{20F2C221-D2AA-7434-28A2-1DD1A3F90243}"/>
              </a:ext>
            </a:extLst>
          </p:cNvPr>
          <p:cNvSpPr/>
          <p:nvPr/>
        </p:nvSpPr>
        <p:spPr>
          <a:xfrm rot="10800000">
            <a:off x="2983740" y="4507262"/>
            <a:ext cx="577912" cy="167310"/>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pic>
        <p:nvPicPr>
          <p:cNvPr id="44" name="Graphic 43" descr="Dollar with solid fill">
            <a:extLst>
              <a:ext uri="{FF2B5EF4-FFF2-40B4-BE49-F238E27FC236}">
                <a16:creationId xmlns:a16="http://schemas.microsoft.com/office/drawing/2014/main" id="{91B492BE-95D7-E275-F87E-A023CD1AD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834" y="5094726"/>
            <a:ext cx="629523" cy="539429"/>
          </a:xfrm>
          <a:prstGeom prst="rect">
            <a:avLst/>
          </a:prstGeom>
        </p:spPr>
      </p:pic>
      <p:cxnSp>
        <p:nvCxnSpPr>
          <p:cNvPr id="46" name="Straight Connector 45">
            <a:extLst>
              <a:ext uri="{FF2B5EF4-FFF2-40B4-BE49-F238E27FC236}">
                <a16:creationId xmlns:a16="http://schemas.microsoft.com/office/drawing/2014/main" id="{A5BEA501-211E-D022-DC9F-2837A4A10EE6}"/>
              </a:ext>
            </a:extLst>
          </p:cNvPr>
          <p:cNvCxnSpPr>
            <a:cxnSpLocks/>
          </p:cNvCxnSpPr>
          <p:nvPr/>
        </p:nvCxnSpPr>
        <p:spPr>
          <a:xfrm>
            <a:off x="6633308" y="1536700"/>
            <a:ext cx="0" cy="4584700"/>
          </a:xfrm>
          <a:prstGeom prst="line">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 name="Rectangle: Rounded Corners 128">
            <a:extLst>
              <a:ext uri="{FF2B5EF4-FFF2-40B4-BE49-F238E27FC236}">
                <a16:creationId xmlns:a16="http://schemas.microsoft.com/office/drawing/2014/main" id="{2A5E787B-8159-13CD-5E8D-D0AC2BEE72AE}"/>
              </a:ext>
            </a:extLst>
          </p:cNvPr>
          <p:cNvSpPr/>
          <p:nvPr/>
        </p:nvSpPr>
        <p:spPr>
          <a:xfrm>
            <a:off x="7315600" y="3429000"/>
            <a:ext cx="4569238" cy="936104"/>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48" name="Rectangle 47">
            <a:extLst>
              <a:ext uri="{FF2B5EF4-FFF2-40B4-BE49-F238E27FC236}">
                <a16:creationId xmlns:a16="http://schemas.microsoft.com/office/drawing/2014/main" id="{8BB4164F-5996-5871-CF78-37C661EC97A1}"/>
              </a:ext>
            </a:extLst>
          </p:cNvPr>
          <p:cNvSpPr/>
          <p:nvPr/>
        </p:nvSpPr>
        <p:spPr>
          <a:xfrm>
            <a:off x="7707994" y="3475044"/>
            <a:ext cx="1050288" cy="276999"/>
          </a:xfrm>
          <a:prstGeom prst="rect">
            <a:avLst/>
          </a:prstGeom>
        </p:spPr>
        <p:txBody>
          <a:bodyPr wrap="none">
            <a:spAutoFit/>
          </a:bodyPr>
          <a:lstStyle/>
          <a:p>
            <a:r>
              <a:rPr lang="en-US" sz="1200" b="1">
                <a:solidFill>
                  <a:srgbClr val="000B3A"/>
                </a:solidFill>
                <a:latin typeface="Ayuthaya" pitchFamily="2" charset="-34"/>
                <a:ea typeface="Ayuthaya" pitchFamily="2" charset="-34"/>
                <a:cs typeface="Ayuthaya" pitchFamily="2" charset="-34"/>
              </a:rPr>
              <a:t>Stop-Loss</a:t>
            </a:r>
          </a:p>
        </p:txBody>
      </p:sp>
      <p:sp>
        <p:nvSpPr>
          <p:cNvPr id="49" name="TextBox 48">
            <a:extLst>
              <a:ext uri="{FF2B5EF4-FFF2-40B4-BE49-F238E27FC236}">
                <a16:creationId xmlns:a16="http://schemas.microsoft.com/office/drawing/2014/main" id="{B21DBAE0-272C-3FD1-F91A-BF1434CE29E3}"/>
              </a:ext>
            </a:extLst>
          </p:cNvPr>
          <p:cNvSpPr txBox="1"/>
          <p:nvPr/>
        </p:nvSpPr>
        <p:spPr>
          <a:xfrm>
            <a:off x="8107992" y="3704019"/>
            <a:ext cx="3568502" cy="707886"/>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Sell assets when they reach 80% of purchase price</a:t>
            </a:r>
          </a:p>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Dynamic stop-loss threshold (80% of purchase price)</a:t>
            </a:r>
          </a:p>
        </p:txBody>
      </p:sp>
      <p:sp>
        <p:nvSpPr>
          <p:cNvPr id="51" name="Rectangle: Rounded Corners 128">
            <a:extLst>
              <a:ext uri="{FF2B5EF4-FFF2-40B4-BE49-F238E27FC236}">
                <a16:creationId xmlns:a16="http://schemas.microsoft.com/office/drawing/2014/main" id="{BB90A5D6-7F42-3C72-7C82-FF3EB812866A}"/>
              </a:ext>
            </a:extLst>
          </p:cNvPr>
          <p:cNvSpPr/>
          <p:nvPr/>
        </p:nvSpPr>
        <p:spPr>
          <a:xfrm>
            <a:off x="7315600" y="4816890"/>
            <a:ext cx="4569238" cy="936104"/>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52" name="Rectangle 51">
            <a:extLst>
              <a:ext uri="{FF2B5EF4-FFF2-40B4-BE49-F238E27FC236}">
                <a16:creationId xmlns:a16="http://schemas.microsoft.com/office/drawing/2014/main" id="{42313A6E-4585-10B4-8C17-5CA58266FC02}"/>
              </a:ext>
            </a:extLst>
          </p:cNvPr>
          <p:cNvSpPr/>
          <p:nvPr/>
        </p:nvSpPr>
        <p:spPr>
          <a:xfrm>
            <a:off x="7707994" y="4862934"/>
            <a:ext cx="1242648" cy="276999"/>
          </a:xfrm>
          <a:prstGeom prst="rect">
            <a:avLst/>
          </a:prstGeom>
        </p:spPr>
        <p:txBody>
          <a:bodyPr wrap="none">
            <a:spAutoFit/>
          </a:bodyPr>
          <a:lstStyle/>
          <a:p>
            <a:r>
              <a:rPr lang="en-US" sz="1200" b="1">
                <a:solidFill>
                  <a:srgbClr val="000B3A"/>
                </a:solidFill>
                <a:latin typeface="Ayuthaya" pitchFamily="2" charset="-34"/>
                <a:ea typeface="Ayuthaya" pitchFamily="2" charset="-34"/>
                <a:cs typeface="Ayuthaya" pitchFamily="2" charset="-34"/>
              </a:rPr>
              <a:t>Take-Profit</a:t>
            </a:r>
          </a:p>
        </p:txBody>
      </p:sp>
      <p:sp>
        <p:nvSpPr>
          <p:cNvPr id="53" name="TextBox 52">
            <a:extLst>
              <a:ext uri="{FF2B5EF4-FFF2-40B4-BE49-F238E27FC236}">
                <a16:creationId xmlns:a16="http://schemas.microsoft.com/office/drawing/2014/main" id="{9AE34B90-4F23-F2BA-AE2E-E8433ABED28C}"/>
              </a:ext>
            </a:extLst>
          </p:cNvPr>
          <p:cNvSpPr txBox="1"/>
          <p:nvPr/>
        </p:nvSpPr>
        <p:spPr>
          <a:xfrm>
            <a:off x="8107992" y="5185977"/>
            <a:ext cx="3568502" cy="400110"/>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buFont typeface="Arial" panose="020B0604020202020204" pitchFamily="34" charset="0"/>
              <a:buChar char="•"/>
            </a:pPr>
            <a:r>
              <a:rPr lang="en-US" sz="1000">
                <a:solidFill>
                  <a:srgbClr val="000B3A"/>
                </a:solidFill>
                <a:latin typeface="Ayuthaya" pitchFamily="2" charset="-34"/>
                <a:ea typeface="Ayuthaya" pitchFamily="2" charset="-34"/>
                <a:cs typeface="Ayuthaya" pitchFamily="2" charset="-34"/>
              </a:rPr>
              <a:t>Sell assets when they reach 120% of purchase price</a:t>
            </a:r>
          </a:p>
        </p:txBody>
      </p:sp>
      <p:pic>
        <p:nvPicPr>
          <p:cNvPr id="58" name="Graphic 57" descr="Badge Follow with solid fill">
            <a:extLst>
              <a:ext uri="{FF2B5EF4-FFF2-40B4-BE49-F238E27FC236}">
                <a16:creationId xmlns:a16="http://schemas.microsoft.com/office/drawing/2014/main" id="{F4D65407-D67A-44A4-0DB3-CC85375CF9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85508" y="4310632"/>
            <a:ext cx="629419" cy="629419"/>
          </a:xfrm>
          <a:prstGeom prst="rect">
            <a:avLst/>
          </a:prstGeom>
        </p:spPr>
      </p:pic>
      <p:pic>
        <p:nvPicPr>
          <p:cNvPr id="60" name="Graphic 59" descr="Gold bars with solid fill">
            <a:extLst>
              <a:ext uri="{FF2B5EF4-FFF2-40B4-BE49-F238E27FC236}">
                <a16:creationId xmlns:a16="http://schemas.microsoft.com/office/drawing/2014/main" id="{62CFB46B-97FA-AD8C-3448-D289D51FE9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7640" y="5001433"/>
            <a:ext cx="740708" cy="740708"/>
          </a:xfrm>
          <a:prstGeom prst="rect">
            <a:avLst/>
          </a:prstGeom>
        </p:spPr>
      </p:pic>
      <p:pic>
        <p:nvPicPr>
          <p:cNvPr id="62" name="Graphic 61" descr="No sign with solid fill">
            <a:extLst>
              <a:ext uri="{FF2B5EF4-FFF2-40B4-BE49-F238E27FC236}">
                <a16:creationId xmlns:a16="http://schemas.microsoft.com/office/drawing/2014/main" id="{EB860A02-661D-BCA7-3423-89364FB13A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0750" y="3664205"/>
            <a:ext cx="706325" cy="706325"/>
          </a:xfrm>
          <a:prstGeom prst="rect">
            <a:avLst/>
          </a:prstGeom>
        </p:spPr>
      </p:pic>
      <p:sp>
        <p:nvSpPr>
          <p:cNvPr id="63" name="Rectangle: Rounded Corners 121">
            <a:extLst>
              <a:ext uri="{FF2B5EF4-FFF2-40B4-BE49-F238E27FC236}">
                <a16:creationId xmlns:a16="http://schemas.microsoft.com/office/drawing/2014/main" id="{2007E5C9-95CD-05CD-7832-93F4F18C5B3C}"/>
              </a:ext>
            </a:extLst>
          </p:cNvPr>
          <p:cNvSpPr/>
          <p:nvPr/>
        </p:nvSpPr>
        <p:spPr>
          <a:xfrm>
            <a:off x="8261950" y="1630249"/>
            <a:ext cx="2588694" cy="1247497"/>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64" name="Rectangle 63">
            <a:extLst>
              <a:ext uri="{FF2B5EF4-FFF2-40B4-BE49-F238E27FC236}">
                <a16:creationId xmlns:a16="http://schemas.microsoft.com/office/drawing/2014/main" id="{3DD4C896-BAAC-E2BA-D9AF-F60A4FA7FAA2}"/>
              </a:ext>
            </a:extLst>
          </p:cNvPr>
          <p:cNvSpPr/>
          <p:nvPr/>
        </p:nvSpPr>
        <p:spPr>
          <a:xfrm>
            <a:off x="8408623" y="1899057"/>
            <a:ext cx="2383192" cy="523220"/>
          </a:xfrm>
          <a:prstGeom prst="rect">
            <a:avLst/>
          </a:prstGeom>
        </p:spPr>
        <p:txBody>
          <a:bodyPr wrap="square">
            <a:spAutoFit/>
          </a:bodyPr>
          <a:lstStyle/>
          <a:p>
            <a:pPr algn="ctr"/>
            <a:r>
              <a:rPr lang="en-US" b="1">
                <a:solidFill>
                  <a:srgbClr val="000B3A"/>
                </a:solidFill>
                <a:latin typeface="Ayuthaya" pitchFamily="2" charset="-34"/>
                <a:ea typeface="Ayuthaya" pitchFamily="2" charset="-34"/>
                <a:cs typeface="Ayuthaya" pitchFamily="2" charset="-34"/>
              </a:rPr>
              <a:t>Trading Strategies Employed</a:t>
            </a:r>
          </a:p>
        </p:txBody>
      </p:sp>
      <p:sp>
        <p:nvSpPr>
          <p:cNvPr id="67" name="Isosceles Triangle 142">
            <a:extLst>
              <a:ext uri="{FF2B5EF4-FFF2-40B4-BE49-F238E27FC236}">
                <a16:creationId xmlns:a16="http://schemas.microsoft.com/office/drawing/2014/main" id="{D1CB6F48-CE71-72F7-F198-474A8ED21DB7}"/>
              </a:ext>
            </a:extLst>
          </p:cNvPr>
          <p:cNvSpPr/>
          <p:nvPr/>
        </p:nvSpPr>
        <p:spPr>
          <a:xfrm rot="10800000">
            <a:off x="9001491" y="3051898"/>
            <a:ext cx="1197455" cy="250122"/>
          </a:xfrm>
          <a:prstGeom prst="triangle">
            <a:avLst/>
          </a:prstGeom>
          <a:solidFill>
            <a:srgbClr val="015B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pic>
        <p:nvPicPr>
          <p:cNvPr id="69" name="Graphic 68" descr="Radar Chart with solid fill">
            <a:extLst>
              <a:ext uri="{FF2B5EF4-FFF2-40B4-BE49-F238E27FC236}">
                <a16:creationId xmlns:a16="http://schemas.microsoft.com/office/drawing/2014/main" id="{C5F9CA61-74F0-EB06-76A8-FC179EA6CE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0060" y="1390275"/>
            <a:ext cx="914400" cy="914400"/>
          </a:xfrm>
          <a:prstGeom prst="rect">
            <a:avLst/>
          </a:prstGeom>
        </p:spPr>
      </p:pic>
      <p:pic>
        <p:nvPicPr>
          <p:cNvPr id="70" name="Picture 18" descr="cryptocurrency Icon - Free PNG &amp; SVG 3262833 - Noun Project">
            <a:extLst>
              <a:ext uri="{FF2B5EF4-FFF2-40B4-BE49-F238E27FC236}">
                <a16:creationId xmlns:a16="http://schemas.microsoft.com/office/drawing/2014/main" id="{6CBA00CC-8B70-8BA2-5041-03211DDFC5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152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38362D4D-A644-6DB4-C96E-CD7A2B086CF1}"/>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F5EC032D-F5EB-459D-FA96-C23ADE936E7C}"/>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Ayuthaya" pitchFamily="2" charset="-34"/>
                <a:ea typeface="Ayuthaya" pitchFamily="2" charset="-34"/>
                <a:cs typeface="Ayuthaya" pitchFamily="2" charset="-34"/>
                <a:sym typeface="Malgun Gothic"/>
              </a:rPr>
              <a:t>1</a:t>
            </a:r>
            <a:endParaRPr lang="en-US">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4A4AD44E-5AE6-68A7-269B-5AB0BDE5224F}"/>
              </a:ext>
            </a:extLst>
          </p:cNvPr>
          <p:cNvSpPr txBox="1"/>
          <p:nvPr/>
        </p:nvSpPr>
        <p:spPr>
          <a:xfrm>
            <a:off x="-2531327" y="3579541"/>
            <a:ext cx="184731" cy="307777"/>
          </a:xfrm>
          <a:prstGeom prst="rect">
            <a:avLst/>
          </a:prstGeom>
          <a:noFill/>
        </p:spPr>
        <p:txBody>
          <a:bodyPr wrap="none" rtlCol="0">
            <a:spAutoFit/>
          </a:bodyPr>
          <a:lstStyle/>
          <a:p>
            <a:endParaRPr lang="en-US">
              <a:latin typeface="Ayuthaya" pitchFamily="2" charset="-34"/>
              <a:ea typeface="Ayuthaya" pitchFamily="2" charset="-34"/>
              <a:cs typeface="Ayuthaya" pitchFamily="2" charset="-34"/>
            </a:endParaRPr>
          </a:p>
        </p:txBody>
      </p:sp>
      <p:sp>
        <p:nvSpPr>
          <p:cNvPr id="3" name="Google Shape;106;p2">
            <a:extLst>
              <a:ext uri="{FF2B5EF4-FFF2-40B4-BE49-F238E27FC236}">
                <a16:creationId xmlns:a16="http://schemas.microsoft.com/office/drawing/2014/main" id="{6DDDA1D8-3061-72B5-25C4-1D1E0EED98AD}"/>
              </a:ext>
            </a:extLst>
          </p:cNvPr>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Portfolio Optimization</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6" name="Google Shape;107;p2">
            <a:extLst>
              <a:ext uri="{FF2B5EF4-FFF2-40B4-BE49-F238E27FC236}">
                <a16:creationId xmlns:a16="http://schemas.microsoft.com/office/drawing/2014/main" id="{2A03477B-478A-BF98-2600-64B5913207F6}"/>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Look at your investments grow!</a:t>
            </a:r>
            <a:endParaRPr lang="en-US" sz="1600">
              <a:solidFill>
                <a:schemeClr val="tx2">
                  <a:lumMod val="75000"/>
                </a:schemeClr>
              </a:solidFill>
              <a:latin typeface="Ayuthaya" pitchFamily="2" charset="-34"/>
              <a:ea typeface="Ayuthaya" pitchFamily="2" charset="-34"/>
              <a:cs typeface="Ayuthaya" pitchFamily="2" charset="-34"/>
            </a:endParaRPr>
          </a:p>
        </p:txBody>
      </p:sp>
      <p:sp>
        <p:nvSpPr>
          <p:cNvPr id="7" name="Rectangle: Rounded Corners 128">
            <a:extLst>
              <a:ext uri="{FF2B5EF4-FFF2-40B4-BE49-F238E27FC236}">
                <a16:creationId xmlns:a16="http://schemas.microsoft.com/office/drawing/2014/main" id="{B85C8568-65D1-E08F-9CF7-C73E3B496D48}"/>
              </a:ext>
            </a:extLst>
          </p:cNvPr>
          <p:cNvSpPr/>
          <p:nvPr/>
        </p:nvSpPr>
        <p:spPr>
          <a:xfrm>
            <a:off x="422120" y="1391275"/>
            <a:ext cx="11063262" cy="815897"/>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8" name="Rectangle 7">
            <a:extLst>
              <a:ext uri="{FF2B5EF4-FFF2-40B4-BE49-F238E27FC236}">
                <a16:creationId xmlns:a16="http://schemas.microsoft.com/office/drawing/2014/main" id="{88E78EC3-848B-03E7-22E7-11C47A28D91D}"/>
              </a:ext>
            </a:extLst>
          </p:cNvPr>
          <p:cNvSpPr/>
          <p:nvPr/>
        </p:nvSpPr>
        <p:spPr>
          <a:xfrm>
            <a:off x="4426127" y="1439268"/>
            <a:ext cx="2719014" cy="307777"/>
          </a:xfrm>
          <a:prstGeom prst="rect">
            <a:avLst/>
          </a:prstGeom>
        </p:spPr>
        <p:txBody>
          <a:bodyPr wrap="none">
            <a:spAutoFit/>
          </a:bodyPr>
          <a:lstStyle/>
          <a:p>
            <a:r>
              <a:rPr lang="en-US" b="1" dirty="0">
                <a:solidFill>
                  <a:srgbClr val="000B3A"/>
                </a:solidFill>
                <a:latin typeface="Ayuthaya" pitchFamily="2" charset="-34"/>
                <a:ea typeface="Ayuthaya" pitchFamily="2" charset="-34"/>
                <a:cs typeface="Ayuthaya" pitchFamily="2" charset="-34"/>
              </a:rPr>
              <a:t>Metrics Tracked Per Day</a:t>
            </a:r>
          </a:p>
        </p:txBody>
      </p:sp>
      <p:sp>
        <p:nvSpPr>
          <p:cNvPr id="9" name="TextBox 8">
            <a:extLst>
              <a:ext uri="{FF2B5EF4-FFF2-40B4-BE49-F238E27FC236}">
                <a16:creationId xmlns:a16="http://schemas.microsoft.com/office/drawing/2014/main" id="{29353F62-10F0-9CF2-5619-3CF735781BFB}"/>
              </a:ext>
            </a:extLst>
          </p:cNvPr>
          <p:cNvSpPr txBox="1"/>
          <p:nvPr/>
        </p:nvSpPr>
        <p:spPr>
          <a:xfrm>
            <a:off x="777999" y="1794799"/>
            <a:ext cx="10015270" cy="276999"/>
          </a:xfrm>
          <a:prstGeom prst="rect">
            <a:avLst/>
          </a:prstGeom>
          <a:ln w="28575">
            <a:solidFill>
              <a:schemeClr val="accent1"/>
            </a:solidFill>
          </a:ln>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dirty="0">
                <a:solidFill>
                  <a:srgbClr val="000B3A"/>
                </a:solidFill>
                <a:latin typeface="Ayuthaya" pitchFamily="2" charset="-34"/>
                <a:ea typeface="Ayuthaya" pitchFamily="2" charset="-34"/>
                <a:cs typeface="Ayuthaya" pitchFamily="2" charset="-34"/>
              </a:rPr>
              <a:t>Date | Wallet Balance | Portfolio Current Value | Portfolio {Asset Name: [Quantity, Purchase Price]}</a:t>
            </a:r>
            <a:endParaRPr lang="en-US" sz="1000" dirty="0">
              <a:solidFill>
                <a:srgbClr val="000B3A"/>
              </a:solidFill>
              <a:latin typeface="Ayuthaya" pitchFamily="2" charset="-34"/>
              <a:ea typeface="Ayuthaya" pitchFamily="2" charset="-34"/>
              <a:cs typeface="Ayuthaya" pitchFamily="2" charset="-34"/>
            </a:endParaRPr>
          </a:p>
        </p:txBody>
      </p:sp>
      <p:pic>
        <p:nvPicPr>
          <p:cNvPr id="10" name="Graphic 9" descr="Dollar with solid fill">
            <a:extLst>
              <a:ext uri="{FF2B5EF4-FFF2-40B4-BE49-F238E27FC236}">
                <a16:creationId xmlns:a16="http://schemas.microsoft.com/office/drawing/2014/main" id="{3D12A0C3-0720-8E18-4D43-6C758A756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241" y="1510011"/>
            <a:ext cx="629523" cy="539429"/>
          </a:xfrm>
          <a:prstGeom prst="rect">
            <a:avLst/>
          </a:prstGeom>
        </p:spPr>
      </p:pic>
      <p:sp>
        <p:nvSpPr>
          <p:cNvPr id="20" name="Rectangle 19">
            <a:extLst>
              <a:ext uri="{FF2B5EF4-FFF2-40B4-BE49-F238E27FC236}">
                <a16:creationId xmlns:a16="http://schemas.microsoft.com/office/drawing/2014/main" id="{020A7E5E-4BD1-2F25-2998-B85055751D10}"/>
              </a:ext>
            </a:extLst>
          </p:cNvPr>
          <p:cNvSpPr/>
          <p:nvPr/>
        </p:nvSpPr>
        <p:spPr>
          <a:xfrm>
            <a:off x="422118" y="2614579"/>
            <a:ext cx="11013165" cy="815897"/>
          </a:xfrm>
          <a:prstGeom prst="rect">
            <a:avLst/>
          </a:prstGeom>
          <a:noFill/>
          <a:ln>
            <a:solidFill>
              <a:srgbClr val="000B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pic>
        <p:nvPicPr>
          <p:cNvPr id="23" name="Picture 18" descr="cryptocurrency Icon - Free PNG &amp; SVG 3262833 - Noun Project">
            <a:extLst>
              <a:ext uri="{FF2B5EF4-FFF2-40B4-BE49-F238E27FC236}">
                <a16:creationId xmlns:a16="http://schemas.microsoft.com/office/drawing/2014/main" id="{7F79E46C-5D76-4A40-7B14-42A1FD3A4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28">
            <a:extLst>
              <a:ext uri="{FF2B5EF4-FFF2-40B4-BE49-F238E27FC236}">
                <a16:creationId xmlns:a16="http://schemas.microsoft.com/office/drawing/2014/main" id="{361E974D-C668-F44E-A359-B6178E6C8AB6}"/>
              </a:ext>
            </a:extLst>
          </p:cNvPr>
          <p:cNvSpPr/>
          <p:nvPr/>
        </p:nvSpPr>
        <p:spPr>
          <a:xfrm>
            <a:off x="498895" y="2671549"/>
            <a:ext cx="792392" cy="403685"/>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4" name="Rectangle 3">
            <a:extLst>
              <a:ext uri="{FF2B5EF4-FFF2-40B4-BE49-F238E27FC236}">
                <a16:creationId xmlns:a16="http://schemas.microsoft.com/office/drawing/2014/main" id="{03A2E7D4-48CE-2C19-B20C-C08C52C15F37}"/>
              </a:ext>
            </a:extLst>
          </p:cNvPr>
          <p:cNvSpPr/>
          <p:nvPr/>
        </p:nvSpPr>
        <p:spPr>
          <a:xfrm>
            <a:off x="602451" y="2717594"/>
            <a:ext cx="660758"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Day 1</a:t>
            </a:r>
          </a:p>
        </p:txBody>
      </p:sp>
      <p:pic>
        <p:nvPicPr>
          <p:cNvPr id="5" name="Picture 4">
            <a:extLst>
              <a:ext uri="{FF2B5EF4-FFF2-40B4-BE49-F238E27FC236}">
                <a16:creationId xmlns:a16="http://schemas.microsoft.com/office/drawing/2014/main" id="{460E1373-5C65-5739-BDCD-93A934B87F9B}"/>
              </a:ext>
            </a:extLst>
          </p:cNvPr>
          <p:cNvPicPr>
            <a:picLocks noChangeAspect="1"/>
          </p:cNvPicPr>
          <p:nvPr/>
        </p:nvPicPr>
        <p:blipFill>
          <a:blip r:embed="rId6"/>
          <a:stretch>
            <a:fillRect/>
          </a:stretch>
        </p:blipFill>
        <p:spPr>
          <a:xfrm>
            <a:off x="1541318" y="2727527"/>
            <a:ext cx="8960939" cy="504453"/>
          </a:xfrm>
          <a:prstGeom prst="rect">
            <a:avLst/>
          </a:prstGeom>
        </p:spPr>
      </p:pic>
      <p:sp>
        <p:nvSpPr>
          <p:cNvPr id="14" name="Rectangle 13">
            <a:extLst>
              <a:ext uri="{FF2B5EF4-FFF2-40B4-BE49-F238E27FC236}">
                <a16:creationId xmlns:a16="http://schemas.microsoft.com/office/drawing/2014/main" id="{72B36904-7EFF-2682-37E3-6D7E48D298F0}"/>
              </a:ext>
            </a:extLst>
          </p:cNvPr>
          <p:cNvSpPr/>
          <p:nvPr/>
        </p:nvSpPr>
        <p:spPr>
          <a:xfrm>
            <a:off x="422118" y="3837883"/>
            <a:ext cx="11013165" cy="815897"/>
          </a:xfrm>
          <a:prstGeom prst="rect">
            <a:avLst/>
          </a:prstGeom>
          <a:noFill/>
          <a:ln>
            <a:solidFill>
              <a:srgbClr val="000B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6" name="Rectangle: Rounded Corners 128">
            <a:extLst>
              <a:ext uri="{FF2B5EF4-FFF2-40B4-BE49-F238E27FC236}">
                <a16:creationId xmlns:a16="http://schemas.microsoft.com/office/drawing/2014/main" id="{8265C863-2ACE-F61B-197B-96E988D76857}"/>
              </a:ext>
            </a:extLst>
          </p:cNvPr>
          <p:cNvSpPr/>
          <p:nvPr/>
        </p:nvSpPr>
        <p:spPr>
          <a:xfrm>
            <a:off x="498894" y="3894853"/>
            <a:ext cx="951865" cy="560431"/>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21" name="Rectangle 20">
            <a:extLst>
              <a:ext uri="{FF2B5EF4-FFF2-40B4-BE49-F238E27FC236}">
                <a16:creationId xmlns:a16="http://schemas.microsoft.com/office/drawing/2014/main" id="{D2400BD0-EA0F-DBE0-7175-79EF96B5C56F}"/>
              </a:ext>
            </a:extLst>
          </p:cNvPr>
          <p:cNvSpPr/>
          <p:nvPr/>
        </p:nvSpPr>
        <p:spPr>
          <a:xfrm>
            <a:off x="602451" y="3940898"/>
            <a:ext cx="848309" cy="461665"/>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Post 3 </a:t>
            </a:r>
          </a:p>
          <a:p>
            <a:r>
              <a:rPr lang="en-US" sz="1200" b="1" dirty="0">
                <a:solidFill>
                  <a:srgbClr val="000B3A"/>
                </a:solidFill>
                <a:latin typeface="Ayuthaya" pitchFamily="2" charset="-34"/>
                <a:ea typeface="Ayuthaya" pitchFamily="2" charset="-34"/>
                <a:cs typeface="Ayuthaya" pitchFamily="2" charset="-34"/>
              </a:rPr>
              <a:t>Months</a:t>
            </a:r>
          </a:p>
        </p:txBody>
      </p:sp>
      <p:sp>
        <p:nvSpPr>
          <p:cNvPr id="25" name="Rectangle 24">
            <a:extLst>
              <a:ext uri="{FF2B5EF4-FFF2-40B4-BE49-F238E27FC236}">
                <a16:creationId xmlns:a16="http://schemas.microsoft.com/office/drawing/2014/main" id="{5F5C580F-B28E-8A31-AF4D-D69294960CCB}"/>
              </a:ext>
            </a:extLst>
          </p:cNvPr>
          <p:cNvSpPr/>
          <p:nvPr/>
        </p:nvSpPr>
        <p:spPr>
          <a:xfrm>
            <a:off x="422118" y="5053557"/>
            <a:ext cx="11013165" cy="815897"/>
          </a:xfrm>
          <a:prstGeom prst="rect">
            <a:avLst/>
          </a:prstGeom>
          <a:noFill/>
          <a:ln>
            <a:solidFill>
              <a:srgbClr val="000B3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26" name="Rectangle: Rounded Corners 128">
            <a:extLst>
              <a:ext uri="{FF2B5EF4-FFF2-40B4-BE49-F238E27FC236}">
                <a16:creationId xmlns:a16="http://schemas.microsoft.com/office/drawing/2014/main" id="{4730F424-24AF-7E9C-D37F-758DACA99B25}"/>
              </a:ext>
            </a:extLst>
          </p:cNvPr>
          <p:cNvSpPr/>
          <p:nvPr/>
        </p:nvSpPr>
        <p:spPr>
          <a:xfrm>
            <a:off x="498894" y="5110527"/>
            <a:ext cx="951865" cy="560431"/>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27" name="Rectangle 26">
            <a:extLst>
              <a:ext uri="{FF2B5EF4-FFF2-40B4-BE49-F238E27FC236}">
                <a16:creationId xmlns:a16="http://schemas.microsoft.com/office/drawing/2014/main" id="{8753BE18-DEC8-7787-6D19-6B2829C58AC6}"/>
              </a:ext>
            </a:extLst>
          </p:cNvPr>
          <p:cNvSpPr/>
          <p:nvPr/>
        </p:nvSpPr>
        <p:spPr>
          <a:xfrm>
            <a:off x="602451" y="5156572"/>
            <a:ext cx="848309" cy="461665"/>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Post 6 </a:t>
            </a:r>
          </a:p>
          <a:p>
            <a:r>
              <a:rPr lang="en-US" sz="1200" b="1" dirty="0">
                <a:solidFill>
                  <a:srgbClr val="000B3A"/>
                </a:solidFill>
                <a:latin typeface="Ayuthaya" pitchFamily="2" charset="-34"/>
                <a:ea typeface="Ayuthaya" pitchFamily="2" charset="-34"/>
                <a:cs typeface="Ayuthaya" pitchFamily="2" charset="-34"/>
              </a:rPr>
              <a:t>Months</a:t>
            </a:r>
          </a:p>
        </p:txBody>
      </p:sp>
      <p:pic>
        <p:nvPicPr>
          <p:cNvPr id="29" name="Picture 28">
            <a:extLst>
              <a:ext uri="{FF2B5EF4-FFF2-40B4-BE49-F238E27FC236}">
                <a16:creationId xmlns:a16="http://schemas.microsoft.com/office/drawing/2014/main" id="{548E818F-6B7F-84FE-1ED0-F2765CEFDE1C}"/>
              </a:ext>
            </a:extLst>
          </p:cNvPr>
          <p:cNvPicPr>
            <a:picLocks noChangeAspect="1"/>
          </p:cNvPicPr>
          <p:nvPr/>
        </p:nvPicPr>
        <p:blipFill>
          <a:blip r:embed="rId7"/>
          <a:stretch>
            <a:fillRect/>
          </a:stretch>
        </p:blipFill>
        <p:spPr>
          <a:xfrm>
            <a:off x="1668051" y="5209801"/>
            <a:ext cx="8971223" cy="355205"/>
          </a:xfrm>
          <a:prstGeom prst="rect">
            <a:avLst/>
          </a:prstGeom>
        </p:spPr>
      </p:pic>
      <p:pic>
        <p:nvPicPr>
          <p:cNvPr id="30" name="Picture 29">
            <a:extLst>
              <a:ext uri="{FF2B5EF4-FFF2-40B4-BE49-F238E27FC236}">
                <a16:creationId xmlns:a16="http://schemas.microsoft.com/office/drawing/2014/main" id="{5DB73B23-B64E-3AD5-BDB3-4B9DAF8A4CC7}"/>
              </a:ext>
            </a:extLst>
          </p:cNvPr>
          <p:cNvPicPr>
            <a:picLocks noChangeAspect="1"/>
          </p:cNvPicPr>
          <p:nvPr/>
        </p:nvPicPr>
        <p:blipFill>
          <a:blip r:embed="rId8"/>
          <a:stretch>
            <a:fillRect/>
          </a:stretch>
        </p:blipFill>
        <p:spPr>
          <a:xfrm>
            <a:off x="1601860" y="4002983"/>
            <a:ext cx="8703781" cy="337493"/>
          </a:xfrm>
          <a:prstGeom prst="rect">
            <a:avLst/>
          </a:prstGeom>
        </p:spPr>
      </p:pic>
    </p:spTree>
    <p:extLst>
      <p:ext uri="{BB962C8B-B14F-4D97-AF65-F5344CB8AC3E}">
        <p14:creationId xmlns:p14="http://schemas.microsoft.com/office/powerpoint/2010/main" val="419626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C8B96307-4123-6D3F-A6ED-23C8CB757593}"/>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A5AC6DB2-C167-429C-8164-474CF876B20A}"/>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Ayuthaya" pitchFamily="2" charset="-34"/>
                <a:ea typeface="Ayuthaya" pitchFamily="2" charset="-34"/>
                <a:cs typeface="Ayuthaya" pitchFamily="2" charset="-34"/>
                <a:sym typeface="Malgun Gothic"/>
              </a:rPr>
              <a:t>1</a:t>
            </a:r>
            <a:endParaRPr lang="en-US">
              <a:latin typeface="Ayuthaya" pitchFamily="2" charset="-34"/>
              <a:ea typeface="Ayuthaya" pitchFamily="2" charset="-34"/>
              <a:cs typeface="Ayuthaya" pitchFamily="2" charset="-34"/>
            </a:endParaRPr>
          </a:p>
        </p:txBody>
      </p:sp>
      <p:sp>
        <p:nvSpPr>
          <p:cNvPr id="15" name="TextBox 14">
            <a:extLst>
              <a:ext uri="{FF2B5EF4-FFF2-40B4-BE49-F238E27FC236}">
                <a16:creationId xmlns:a16="http://schemas.microsoft.com/office/drawing/2014/main" id="{51A1CB85-C9E7-E3DA-1150-51A860B10174}"/>
              </a:ext>
            </a:extLst>
          </p:cNvPr>
          <p:cNvSpPr txBox="1"/>
          <p:nvPr/>
        </p:nvSpPr>
        <p:spPr>
          <a:xfrm>
            <a:off x="-2531327" y="3579541"/>
            <a:ext cx="184731" cy="307777"/>
          </a:xfrm>
          <a:prstGeom prst="rect">
            <a:avLst/>
          </a:prstGeom>
          <a:noFill/>
        </p:spPr>
        <p:txBody>
          <a:bodyPr wrap="none" rtlCol="0">
            <a:spAutoFit/>
          </a:bodyPr>
          <a:lstStyle/>
          <a:p>
            <a:endParaRPr lang="en-US">
              <a:latin typeface="Ayuthaya" pitchFamily="2" charset="-34"/>
              <a:ea typeface="Ayuthaya" pitchFamily="2" charset="-34"/>
              <a:cs typeface="Ayuthaya" pitchFamily="2" charset="-34"/>
            </a:endParaRPr>
          </a:p>
        </p:txBody>
      </p:sp>
      <p:sp>
        <p:nvSpPr>
          <p:cNvPr id="7" name="Google Shape;106;p2">
            <a:extLst>
              <a:ext uri="{FF2B5EF4-FFF2-40B4-BE49-F238E27FC236}">
                <a16:creationId xmlns:a16="http://schemas.microsoft.com/office/drawing/2014/main" id="{C199CB06-FB15-EAAC-CDD3-71F7E0AF14F6}"/>
              </a:ext>
            </a:extLst>
          </p:cNvPr>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Portfolio Optimization</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8" name="Google Shape;107;p2">
            <a:extLst>
              <a:ext uri="{FF2B5EF4-FFF2-40B4-BE49-F238E27FC236}">
                <a16:creationId xmlns:a16="http://schemas.microsoft.com/office/drawing/2014/main" id="{6E679E55-9251-CC02-860D-97DB88242342}"/>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And if that was too much info, here’s a visualization!</a:t>
            </a:r>
            <a:endParaRPr lang="en-US" sz="1600">
              <a:solidFill>
                <a:schemeClr val="tx2">
                  <a:lumMod val="75000"/>
                </a:schemeClr>
              </a:solidFill>
              <a:latin typeface="Ayuthaya" pitchFamily="2" charset="-34"/>
              <a:ea typeface="Ayuthaya" pitchFamily="2" charset="-34"/>
              <a:cs typeface="Ayuthaya" pitchFamily="2" charset="-34"/>
            </a:endParaRPr>
          </a:p>
        </p:txBody>
      </p:sp>
      <p:sp>
        <p:nvSpPr>
          <p:cNvPr id="9" name="Google Shape;115;p2">
            <a:extLst>
              <a:ext uri="{FF2B5EF4-FFF2-40B4-BE49-F238E27FC236}">
                <a16:creationId xmlns:a16="http://schemas.microsoft.com/office/drawing/2014/main" id="{11BA29AC-85F0-6999-F760-19DF85AD34AD}"/>
              </a:ext>
            </a:extLst>
          </p:cNvPr>
          <p:cNvSpPr txBox="1"/>
          <p:nvPr/>
        </p:nvSpPr>
        <p:spPr>
          <a:xfrm>
            <a:off x="455448" y="5785352"/>
            <a:ext cx="11076152" cy="461624"/>
          </a:xfrm>
          <a:prstGeom prst="rect">
            <a:avLst/>
          </a:prstGeom>
          <a:noFill/>
          <a:ln>
            <a:solidFill>
              <a:schemeClr val="accent6">
                <a:lumMod val="75000"/>
              </a:schemeClr>
            </a:solidFill>
            <a:prstDash val="sysDash"/>
          </a:ln>
        </p:spPr>
        <p:txBody>
          <a:bodyPr spcFirstLastPara="1" wrap="square" lIns="91425" tIns="45700" rIns="91425" bIns="45700" anchor="t" anchorCtr="0">
            <a:spAutoFit/>
          </a:bodyPr>
          <a:lstStyle/>
          <a:p>
            <a:pPr algn="l">
              <a:buFont typeface="Arial" panose="020B0604020202020204" pitchFamily="34" charset="0"/>
              <a:buChar char="•"/>
            </a:pPr>
            <a:r>
              <a:rPr lang="en-US" sz="1200" b="0" i="0" dirty="0">
                <a:solidFill>
                  <a:schemeClr val="bg2"/>
                </a:solidFill>
                <a:effectLst/>
                <a:latin typeface="Ayuthaya" pitchFamily="2" charset="-34"/>
                <a:ea typeface="Ayuthaya" pitchFamily="2" charset="-34"/>
                <a:cs typeface="Ayuthaya" pitchFamily="2" charset="-34"/>
              </a:rPr>
              <a:t> There is a significant increase in average net worth and portfolio value around early 2021, with a particularly sharp rise and subsequent fall around mid-2021. Overall, the net worth increases by almost 400% in the span of 6 months</a:t>
            </a:r>
          </a:p>
        </p:txBody>
      </p:sp>
      <p:pic>
        <p:nvPicPr>
          <p:cNvPr id="10" name="Picture 18" descr="cryptocurrency Icon - Free PNG &amp; SVG 3262833 - Noun Project">
            <a:extLst>
              <a:ext uri="{FF2B5EF4-FFF2-40B4-BE49-F238E27FC236}">
                <a16:creationId xmlns:a16="http://schemas.microsoft.com/office/drawing/2014/main" id="{174FCEBB-FBFE-43E9-B16B-060573683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26F251-4CA6-E293-6B03-4966AB638805}"/>
              </a:ext>
            </a:extLst>
          </p:cNvPr>
          <p:cNvPicPr>
            <a:picLocks noChangeAspect="1"/>
          </p:cNvPicPr>
          <p:nvPr/>
        </p:nvPicPr>
        <p:blipFill>
          <a:blip r:embed="rId4"/>
          <a:stretch>
            <a:fillRect/>
          </a:stretch>
        </p:blipFill>
        <p:spPr>
          <a:xfrm>
            <a:off x="2107324" y="1441253"/>
            <a:ext cx="7772400" cy="3975493"/>
          </a:xfrm>
          <a:prstGeom prst="rect">
            <a:avLst/>
          </a:prstGeom>
        </p:spPr>
      </p:pic>
    </p:spTree>
    <p:extLst>
      <p:ext uri="{BB962C8B-B14F-4D97-AF65-F5344CB8AC3E}">
        <p14:creationId xmlns:p14="http://schemas.microsoft.com/office/powerpoint/2010/main" val="181788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1EF9B2F0-96A8-DD55-2978-EDED7566C5B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0382F3A-0C1E-633B-4CCE-CE8D1A9DCAB2}"/>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latin typeface="Ayuthaya" pitchFamily="2" charset="-34"/>
                <a:ea typeface="Ayuthaya" pitchFamily="2" charset="-34"/>
                <a:cs typeface="Ayuthaya" pitchFamily="2" charset="-34"/>
              </a:rPr>
              <a:t>Recommendation</a:t>
            </a:r>
            <a:endParaRPr lang="en-US" sz="2300">
              <a:latin typeface="Ayuthaya" pitchFamily="2" charset="-34"/>
              <a:ea typeface="Ayuthaya" pitchFamily="2" charset="-34"/>
              <a:cs typeface="Ayuthaya" pitchFamily="2" charset="-34"/>
            </a:endParaRPr>
          </a:p>
        </p:txBody>
      </p:sp>
      <p:pic>
        <p:nvPicPr>
          <p:cNvPr id="2" name="Picture 18" descr="cryptocurrency Icon - Free PNG &amp; SVG 3262833 - Noun Project">
            <a:extLst>
              <a:ext uri="{FF2B5EF4-FFF2-40B4-BE49-F238E27FC236}">
                <a16:creationId xmlns:a16="http://schemas.microsoft.com/office/drawing/2014/main" id="{BA0E165C-309F-ED6C-9EC7-C5FF96D7B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31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1368D439-E3CA-5CEA-8915-FCBA210E9D2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B7E74CA-4CE9-E6AB-02C6-9F9AEF9FB112}"/>
              </a:ext>
            </a:extLst>
          </p:cNvPr>
          <p:cNvPicPr>
            <a:picLocks noChangeAspect="1"/>
          </p:cNvPicPr>
          <p:nvPr/>
        </p:nvPicPr>
        <p:blipFill>
          <a:blip r:embed="rId3"/>
          <a:stretch>
            <a:fillRect/>
          </a:stretch>
        </p:blipFill>
        <p:spPr>
          <a:xfrm>
            <a:off x="1489950" y="2064645"/>
            <a:ext cx="4229822" cy="4308152"/>
          </a:xfrm>
          <a:prstGeom prst="rect">
            <a:avLst/>
          </a:prstGeom>
          <a:ln w="190500" cap="sq">
            <a:no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Rounded Rectangle 2">
            <a:extLst>
              <a:ext uri="{FF2B5EF4-FFF2-40B4-BE49-F238E27FC236}">
                <a16:creationId xmlns:a16="http://schemas.microsoft.com/office/drawing/2014/main" id="{64DFEC18-1C04-54FC-8C25-65DC55472876}"/>
              </a:ext>
            </a:extLst>
          </p:cNvPr>
          <p:cNvSpPr/>
          <p:nvPr/>
        </p:nvSpPr>
        <p:spPr>
          <a:xfrm>
            <a:off x="7664397" y="2237969"/>
            <a:ext cx="3451424" cy="396150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a:solidFill>
                  <a:schemeClr val="bg1"/>
                </a:solidFill>
                <a:latin typeface="Ayuthaya" pitchFamily="2" charset="-34"/>
                <a:ea typeface="Ayuthaya" pitchFamily="2" charset="-34"/>
                <a:cs typeface="Ayuthaya" pitchFamily="2" charset="-34"/>
                <a:sym typeface="Malgun Gothic"/>
              </a:rPr>
              <a:t>Benefits to Traders</a:t>
            </a:r>
          </a:p>
          <a:p>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Stop-Loss</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Take-Profit</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Goal Setting &amp; Tracking</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Personalized Recommendations</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Higher Average Returns</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Real-Time Feedback</a:t>
            </a:r>
          </a:p>
          <a:p>
            <a:pPr marL="285750" indent="-285750">
              <a:buFont typeface="Arial" panose="020B0604020202020204" pitchFamily="34" charset="0"/>
              <a:buChar char="•"/>
            </a:pPr>
            <a:endParaRPr lang="en-US">
              <a:solidFill>
                <a:schemeClr val="bg1"/>
              </a:solidFill>
              <a:latin typeface="Ayuthaya" pitchFamily="2" charset="-34"/>
              <a:ea typeface="Ayuthaya" pitchFamily="2" charset="-34"/>
              <a:cs typeface="Ayuthaya" pitchFamily="2" charset="-34"/>
              <a:sym typeface="Malgun Gothic"/>
            </a:endParaRPr>
          </a:p>
          <a:p>
            <a:pPr marL="285750" indent="-285750">
              <a:buFont typeface="Arial" panose="020B0604020202020204" pitchFamily="34" charset="0"/>
              <a:buChar char="•"/>
            </a:pPr>
            <a:r>
              <a:rPr lang="en-US">
                <a:solidFill>
                  <a:schemeClr val="bg1"/>
                </a:solidFill>
                <a:latin typeface="Ayuthaya" pitchFamily="2" charset="-34"/>
                <a:ea typeface="Ayuthaya" pitchFamily="2" charset="-34"/>
                <a:cs typeface="Ayuthaya" pitchFamily="2" charset="-34"/>
                <a:sym typeface="Malgun Gothic"/>
              </a:rPr>
              <a:t>Enhanced Trading Experience</a:t>
            </a:r>
          </a:p>
        </p:txBody>
      </p:sp>
      <p:pic>
        <p:nvPicPr>
          <p:cNvPr id="9" name="Picture 8">
            <a:extLst>
              <a:ext uri="{FF2B5EF4-FFF2-40B4-BE49-F238E27FC236}">
                <a16:creationId xmlns:a16="http://schemas.microsoft.com/office/drawing/2014/main" id="{CC367EF8-31F7-99E7-3A7C-FB30EE62F70D}"/>
              </a:ext>
            </a:extLst>
          </p:cNvPr>
          <p:cNvPicPr>
            <a:picLocks noChangeAspect="1"/>
          </p:cNvPicPr>
          <p:nvPr/>
        </p:nvPicPr>
        <p:blipFill>
          <a:blip r:embed="rId4"/>
          <a:stretch>
            <a:fillRect/>
          </a:stretch>
        </p:blipFill>
        <p:spPr>
          <a:xfrm>
            <a:off x="352448" y="1607445"/>
            <a:ext cx="2275005" cy="227500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 name="Google Shape;106;p2">
            <a:extLst>
              <a:ext uri="{FF2B5EF4-FFF2-40B4-BE49-F238E27FC236}">
                <a16:creationId xmlns:a16="http://schemas.microsoft.com/office/drawing/2014/main" id="{BF2C2292-3A9F-60ED-1F5D-F1724E71B50B}"/>
              </a:ext>
            </a:extLst>
          </p:cNvPr>
          <p:cNvSpPr txBox="1"/>
          <p:nvPr/>
        </p:nvSpPr>
        <p:spPr>
          <a:xfrm>
            <a:off x="455448" y="309077"/>
            <a:ext cx="8307552"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Recommendation | App Based Tracker</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4" name="Google Shape;107;p2">
            <a:extLst>
              <a:ext uri="{FF2B5EF4-FFF2-40B4-BE49-F238E27FC236}">
                <a16:creationId xmlns:a16="http://schemas.microsoft.com/office/drawing/2014/main" id="{C4E4DD9B-331E-1014-3A55-C2CDC2F4F186}"/>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Use the app to keep your money close and worries away!</a:t>
            </a:r>
            <a:endParaRPr lang="en-US" sz="1600">
              <a:solidFill>
                <a:schemeClr val="tx2">
                  <a:lumMod val="75000"/>
                </a:schemeClr>
              </a:solidFill>
              <a:latin typeface="Ayuthaya" pitchFamily="2" charset="-34"/>
              <a:ea typeface="Ayuthaya" pitchFamily="2" charset="-34"/>
              <a:cs typeface="Ayuthaya" pitchFamily="2" charset="-34"/>
            </a:endParaRPr>
          </a:p>
        </p:txBody>
      </p:sp>
      <p:pic>
        <p:nvPicPr>
          <p:cNvPr id="8" name="Graphic 7" descr="Back with solid fill">
            <a:extLst>
              <a:ext uri="{FF2B5EF4-FFF2-40B4-BE49-F238E27FC236}">
                <a16:creationId xmlns:a16="http://schemas.microsoft.com/office/drawing/2014/main" id="{8B48A0D1-7C08-DCB4-FCF5-A5445AC279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6426" y="3304321"/>
            <a:ext cx="914400" cy="914400"/>
          </a:xfrm>
          <a:prstGeom prst="rect">
            <a:avLst/>
          </a:prstGeom>
        </p:spPr>
      </p:pic>
      <p:pic>
        <p:nvPicPr>
          <p:cNvPr id="10" name="Picture 18" descr="cryptocurrency Icon - Free PNG &amp; SVG 3262833 - Noun Project">
            <a:extLst>
              <a:ext uri="{FF2B5EF4-FFF2-40B4-BE49-F238E27FC236}">
                <a16:creationId xmlns:a16="http://schemas.microsoft.com/office/drawing/2014/main" id="{369AC1D9-77A1-8D52-F058-81CF970FA0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483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34590EFC-F6AA-F605-18B8-383CF18CE65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2C5E6B9-7DA2-E5C6-2CBD-86BFFAA4A225}"/>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Ayuthaya" pitchFamily="2" charset="-34"/>
                <a:ea typeface="Ayuthaya" pitchFamily="2" charset="-34"/>
                <a:cs typeface="Ayuthaya" pitchFamily="2" charset="-34"/>
              </a:rPr>
              <a:t>Learnings &amp; Future Scope</a:t>
            </a:r>
          </a:p>
        </p:txBody>
      </p:sp>
      <p:pic>
        <p:nvPicPr>
          <p:cNvPr id="2" name="Picture 18" descr="cryptocurrency Icon - Free PNG &amp; SVG 3262833 - Noun Project">
            <a:extLst>
              <a:ext uri="{FF2B5EF4-FFF2-40B4-BE49-F238E27FC236}">
                <a16:creationId xmlns:a16="http://schemas.microsoft.com/office/drawing/2014/main" id="{BA9315F5-6BFB-A1F2-6DB7-B1C35F4FD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024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5B4F07FD-95C4-1178-0AC3-A8B34987897A}"/>
            </a:ext>
          </a:extLst>
        </p:cNvPr>
        <p:cNvGrpSpPr/>
        <p:nvPr/>
      </p:nvGrpSpPr>
      <p:grpSpPr>
        <a:xfrm>
          <a:off x="0" y="0"/>
          <a:ext cx="0" cy="0"/>
          <a:chOff x="0" y="0"/>
          <a:chExt cx="0" cy="0"/>
        </a:xfrm>
      </p:grpSpPr>
      <p:sp>
        <p:nvSpPr>
          <p:cNvPr id="3" name="Google Shape;106;p2">
            <a:extLst>
              <a:ext uri="{FF2B5EF4-FFF2-40B4-BE49-F238E27FC236}">
                <a16:creationId xmlns:a16="http://schemas.microsoft.com/office/drawing/2014/main" id="{C7A661A0-41D9-839B-5B92-D3CFF440F428}"/>
              </a:ext>
            </a:extLst>
          </p:cNvPr>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dirty="0">
                <a:solidFill>
                  <a:schemeClr val="bg2">
                    <a:lumMod val="75000"/>
                  </a:schemeClr>
                </a:solidFill>
                <a:latin typeface="Ayuthaya" pitchFamily="2" charset="-34"/>
                <a:ea typeface="Ayuthaya" pitchFamily="2" charset="-34"/>
                <a:cs typeface="Ayuthaya" pitchFamily="2" charset="-34"/>
                <a:sym typeface="Malgun Gothic"/>
              </a:rPr>
              <a:t>Future Steps | Model enhancement</a:t>
            </a:r>
            <a:endParaRPr lang="en-US" sz="3200" dirty="0">
              <a:solidFill>
                <a:schemeClr val="bg2">
                  <a:lumMod val="75000"/>
                </a:schemeClr>
              </a:solidFill>
              <a:latin typeface="Ayuthaya" pitchFamily="2" charset="-34"/>
              <a:ea typeface="Ayuthaya" pitchFamily="2" charset="-34"/>
              <a:cs typeface="Ayuthaya" pitchFamily="2" charset="-34"/>
              <a:sym typeface="Malgun Gothic"/>
            </a:endParaRPr>
          </a:p>
        </p:txBody>
      </p:sp>
      <p:pic>
        <p:nvPicPr>
          <p:cNvPr id="70" name="Picture 18" descr="cryptocurrency Icon - Free PNG &amp; SVG 3262833 - Noun Project">
            <a:extLst>
              <a:ext uri="{FF2B5EF4-FFF2-40B4-BE49-F238E27FC236}">
                <a16:creationId xmlns:a16="http://schemas.microsoft.com/office/drawing/2014/main" id="{E6CAC839-006F-DCC4-EC3F-3C0C07FB7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28">
            <a:extLst>
              <a:ext uri="{FF2B5EF4-FFF2-40B4-BE49-F238E27FC236}">
                <a16:creationId xmlns:a16="http://schemas.microsoft.com/office/drawing/2014/main" id="{6D851C53-318C-C867-FE73-E51B2395C36A}"/>
              </a:ext>
            </a:extLst>
          </p:cNvPr>
          <p:cNvSpPr/>
          <p:nvPr/>
        </p:nvSpPr>
        <p:spPr>
          <a:xfrm>
            <a:off x="455449" y="1594475"/>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75000"/>
                </a:schemeClr>
              </a:solidFill>
              <a:latin typeface="Ayuthaya" pitchFamily="2" charset="-34"/>
              <a:ea typeface="Ayuthaya" pitchFamily="2" charset="-34"/>
              <a:cs typeface="Ayuthaya" pitchFamily="2" charset="-34"/>
            </a:endParaRPr>
          </a:p>
        </p:txBody>
      </p:sp>
      <p:sp>
        <p:nvSpPr>
          <p:cNvPr id="4" name="Rectangle 3">
            <a:extLst>
              <a:ext uri="{FF2B5EF4-FFF2-40B4-BE49-F238E27FC236}">
                <a16:creationId xmlns:a16="http://schemas.microsoft.com/office/drawing/2014/main" id="{FC23EC13-560C-6E8E-0659-B6A8EF8E82DC}"/>
              </a:ext>
            </a:extLst>
          </p:cNvPr>
          <p:cNvSpPr/>
          <p:nvPr/>
        </p:nvSpPr>
        <p:spPr>
          <a:xfrm>
            <a:off x="1463393" y="1737344"/>
            <a:ext cx="2382383" cy="276999"/>
          </a:xfrm>
          <a:prstGeom prst="rect">
            <a:avLst/>
          </a:prstGeom>
        </p:spPr>
        <p:txBody>
          <a:bodyPr wrap="none">
            <a:spAutoFit/>
          </a:bodyPr>
          <a:lstStyle/>
          <a:p>
            <a:r>
              <a:rPr lang="en-US" sz="1200" b="1" i="0" dirty="0">
                <a:solidFill>
                  <a:schemeClr val="bg2">
                    <a:lumMod val="75000"/>
                  </a:schemeClr>
                </a:solidFill>
                <a:effectLst/>
                <a:latin typeface="Ayuthaya" pitchFamily="2" charset="-34"/>
                <a:ea typeface="Ayuthaya" pitchFamily="2" charset="-34"/>
                <a:cs typeface="Ayuthaya" pitchFamily="2" charset="-34"/>
              </a:rPr>
              <a:t>Best fit model approach</a:t>
            </a:r>
            <a:endParaRPr lang="en-US" sz="1200" b="1" dirty="0">
              <a:solidFill>
                <a:schemeClr val="bg2">
                  <a:lumMod val="75000"/>
                </a:schemeClr>
              </a:solidFill>
              <a:latin typeface="Ayuthaya" pitchFamily="2" charset="-34"/>
              <a:ea typeface="Ayuthaya" pitchFamily="2" charset="-34"/>
              <a:cs typeface="Ayuthaya" pitchFamily="2" charset="-34"/>
            </a:endParaRPr>
          </a:p>
        </p:txBody>
      </p:sp>
      <p:sp>
        <p:nvSpPr>
          <p:cNvPr id="5" name="TextBox 4">
            <a:extLst>
              <a:ext uri="{FF2B5EF4-FFF2-40B4-BE49-F238E27FC236}">
                <a16:creationId xmlns:a16="http://schemas.microsoft.com/office/drawing/2014/main" id="{E8CC2DF6-E97D-6A1B-F8EF-6ED10E56074E}"/>
              </a:ext>
            </a:extLst>
          </p:cNvPr>
          <p:cNvSpPr txBox="1"/>
          <p:nvPr/>
        </p:nvSpPr>
        <p:spPr>
          <a:xfrm>
            <a:off x="1267786" y="2009051"/>
            <a:ext cx="3762470" cy="646331"/>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b="0" i="0">
                <a:solidFill>
                  <a:schemeClr val="bg2">
                    <a:lumMod val="75000"/>
                  </a:schemeClr>
                </a:solidFill>
                <a:effectLst/>
                <a:latin typeface="Ayuthaya" pitchFamily="2" charset="-34"/>
                <a:ea typeface="Ayuthaya" pitchFamily="2" charset="-34"/>
                <a:cs typeface="Ayuthaya" pitchFamily="2" charset="-34"/>
              </a:rPr>
              <a:t>Create a best fit approach that fits multiple models for each assets and selects the best according to MAPE</a:t>
            </a:r>
            <a:endParaRPr lang="en-US" sz="1200" dirty="0">
              <a:solidFill>
                <a:schemeClr val="bg2">
                  <a:lumMod val="75000"/>
                </a:schemeClr>
              </a:solidFill>
              <a:latin typeface="Ayuthaya" pitchFamily="2" charset="-34"/>
              <a:ea typeface="Ayuthaya" pitchFamily="2" charset="-34"/>
              <a:cs typeface="Ayuthaya" pitchFamily="2" charset="-34"/>
            </a:endParaRPr>
          </a:p>
        </p:txBody>
      </p:sp>
      <p:sp>
        <p:nvSpPr>
          <p:cNvPr id="19" name="Rectangle: Rounded Corners 128">
            <a:extLst>
              <a:ext uri="{FF2B5EF4-FFF2-40B4-BE49-F238E27FC236}">
                <a16:creationId xmlns:a16="http://schemas.microsoft.com/office/drawing/2014/main" id="{540B7869-261B-82E9-EA1C-85A2DFB0E3E4}"/>
              </a:ext>
            </a:extLst>
          </p:cNvPr>
          <p:cNvSpPr/>
          <p:nvPr/>
        </p:nvSpPr>
        <p:spPr>
          <a:xfrm>
            <a:off x="455449" y="4715670"/>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75000"/>
                </a:schemeClr>
              </a:solidFill>
              <a:latin typeface="Ayuthaya" pitchFamily="2" charset="-34"/>
              <a:ea typeface="Ayuthaya" pitchFamily="2" charset="-34"/>
              <a:cs typeface="Ayuthaya" pitchFamily="2" charset="-34"/>
            </a:endParaRPr>
          </a:p>
        </p:txBody>
      </p:sp>
      <p:sp>
        <p:nvSpPr>
          <p:cNvPr id="20" name="Rectangle 19">
            <a:extLst>
              <a:ext uri="{FF2B5EF4-FFF2-40B4-BE49-F238E27FC236}">
                <a16:creationId xmlns:a16="http://schemas.microsoft.com/office/drawing/2014/main" id="{EBD7CD8F-8C87-5288-544B-1A53967B697D}"/>
              </a:ext>
            </a:extLst>
          </p:cNvPr>
          <p:cNvSpPr/>
          <p:nvPr/>
        </p:nvSpPr>
        <p:spPr>
          <a:xfrm>
            <a:off x="1392495" y="4761715"/>
            <a:ext cx="2199641" cy="276999"/>
          </a:xfrm>
          <a:prstGeom prst="rect">
            <a:avLst/>
          </a:prstGeom>
        </p:spPr>
        <p:txBody>
          <a:bodyPr wrap="none">
            <a:spAutoFit/>
          </a:bodyPr>
          <a:lstStyle/>
          <a:p>
            <a:r>
              <a:rPr lang="en-US" sz="1200" b="1" dirty="0">
                <a:solidFill>
                  <a:schemeClr val="bg2">
                    <a:lumMod val="75000"/>
                  </a:schemeClr>
                </a:solidFill>
                <a:latin typeface="Ayuthaya" pitchFamily="2" charset="-34"/>
                <a:ea typeface="Ayuthaya" pitchFamily="2" charset="-34"/>
                <a:cs typeface="Ayuthaya" pitchFamily="2" charset="-34"/>
              </a:rPr>
              <a:t>Validation Strategies</a:t>
            </a:r>
          </a:p>
        </p:txBody>
      </p:sp>
      <p:sp>
        <p:nvSpPr>
          <p:cNvPr id="21" name="TextBox 20">
            <a:extLst>
              <a:ext uri="{FF2B5EF4-FFF2-40B4-BE49-F238E27FC236}">
                <a16:creationId xmlns:a16="http://schemas.microsoft.com/office/drawing/2014/main" id="{3F58C3F5-499B-6224-1292-7EE0F24109C2}"/>
              </a:ext>
            </a:extLst>
          </p:cNvPr>
          <p:cNvSpPr txBox="1"/>
          <p:nvPr/>
        </p:nvSpPr>
        <p:spPr>
          <a:xfrm>
            <a:off x="1099363" y="4998220"/>
            <a:ext cx="4206763" cy="1200329"/>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marL="171450" indent="-171450" algn="l">
              <a:buFont typeface="Arial" panose="020B0604020202020204" pitchFamily="34" charset="0"/>
              <a:buChar char="•"/>
            </a:pPr>
            <a:r>
              <a:rPr lang="en-US" sz="1200" b="1" i="0" dirty="0">
                <a:solidFill>
                  <a:schemeClr val="bg2">
                    <a:lumMod val="75000"/>
                  </a:schemeClr>
                </a:solidFill>
                <a:effectLst/>
                <a:latin typeface="Ayuthaya" pitchFamily="2" charset="-34"/>
                <a:ea typeface="Ayuthaya" pitchFamily="2" charset="-34"/>
                <a:cs typeface="Ayuthaya" pitchFamily="2" charset="-34"/>
              </a:rPr>
              <a:t>Employ Cross-Validation</a:t>
            </a:r>
            <a:r>
              <a:rPr lang="en-US" sz="1200" b="0" dirty="0">
                <a:solidFill>
                  <a:schemeClr val="bg2">
                    <a:lumMod val="75000"/>
                  </a:schemeClr>
                </a:solidFill>
                <a:latin typeface="Ayuthaya" pitchFamily="2" charset="-34"/>
                <a:ea typeface="Ayuthaya" pitchFamily="2" charset="-34"/>
                <a:cs typeface="Ayuthaya" pitchFamily="2" charset="-34"/>
              </a:rPr>
              <a:t> f</a:t>
            </a:r>
            <a:r>
              <a:rPr lang="en-US" sz="1200" b="0" i="0" dirty="0">
                <a:solidFill>
                  <a:schemeClr val="bg2">
                    <a:lumMod val="75000"/>
                  </a:schemeClr>
                </a:solidFill>
                <a:effectLst/>
                <a:latin typeface="Ayuthaya" pitchFamily="2" charset="-34"/>
                <a:ea typeface="Ayuthaya" pitchFamily="2" charset="-34"/>
                <a:cs typeface="Ayuthaya" pitchFamily="2" charset="-34"/>
              </a:rPr>
              <a:t>or time series data to ensure the model is tested on various unseen segments of the data</a:t>
            </a:r>
          </a:p>
          <a:p>
            <a:pPr marL="171450" indent="-171450" algn="l">
              <a:buFont typeface="Arial" panose="020B0604020202020204" pitchFamily="34" charset="0"/>
              <a:buChar char="•"/>
            </a:pPr>
            <a:r>
              <a:rPr lang="en-US" sz="1200" b="0" i="0" dirty="0">
                <a:solidFill>
                  <a:schemeClr val="bg2">
                    <a:lumMod val="75000"/>
                  </a:schemeClr>
                </a:solidFill>
                <a:effectLst/>
                <a:latin typeface="Ayuthaya" pitchFamily="2" charset="-34"/>
                <a:ea typeface="Ayuthaya" pitchFamily="2" charset="-34"/>
                <a:cs typeface="Ayuthaya" pitchFamily="2" charset="-34"/>
              </a:rPr>
              <a:t>Test the model against </a:t>
            </a:r>
            <a:r>
              <a:rPr lang="en-US" sz="1200" i="0" dirty="0">
                <a:solidFill>
                  <a:schemeClr val="bg2">
                    <a:lumMod val="75000"/>
                  </a:schemeClr>
                </a:solidFill>
                <a:effectLst/>
                <a:latin typeface="Ayuthaya" pitchFamily="2" charset="-34"/>
                <a:ea typeface="Ayuthaya" pitchFamily="2" charset="-34"/>
                <a:cs typeface="Ayuthaya" pitchFamily="2" charset="-34"/>
              </a:rPr>
              <a:t>adversarial examples </a:t>
            </a:r>
            <a:r>
              <a:rPr lang="en-US" sz="1200" b="0" i="0" dirty="0">
                <a:solidFill>
                  <a:schemeClr val="bg2">
                    <a:lumMod val="75000"/>
                  </a:schemeClr>
                </a:solidFill>
                <a:effectLst/>
                <a:latin typeface="Ayuthaya" pitchFamily="2" charset="-34"/>
                <a:ea typeface="Ayuthaya" pitchFamily="2" charset="-34"/>
                <a:cs typeface="Ayuthaya" pitchFamily="2" charset="-34"/>
              </a:rPr>
              <a:t>to assess its resilience</a:t>
            </a:r>
          </a:p>
          <a:p>
            <a:pPr marL="171450" indent="-171450">
              <a:buFont typeface="Arial" panose="020B0604020202020204" pitchFamily="34" charset="0"/>
              <a:buChar char="•"/>
            </a:pPr>
            <a:endParaRPr lang="en-US" sz="1200" dirty="0">
              <a:solidFill>
                <a:schemeClr val="bg2">
                  <a:lumMod val="75000"/>
                </a:schemeClr>
              </a:solidFill>
              <a:latin typeface="Ayuthaya" pitchFamily="2" charset="-34"/>
              <a:ea typeface="Ayuthaya" pitchFamily="2" charset="-34"/>
              <a:cs typeface="Ayuthaya" pitchFamily="2" charset="-34"/>
            </a:endParaRPr>
          </a:p>
        </p:txBody>
      </p:sp>
      <p:sp>
        <p:nvSpPr>
          <p:cNvPr id="22" name="Rectangle: Rounded Corners 128">
            <a:extLst>
              <a:ext uri="{FF2B5EF4-FFF2-40B4-BE49-F238E27FC236}">
                <a16:creationId xmlns:a16="http://schemas.microsoft.com/office/drawing/2014/main" id="{F00FE6EB-8AF0-1B40-B700-DB634EAB52FD}"/>
              </a:ext>
            </a:extLst>
          </p:cNvPr>
          <p:cNvSpPr/>
          <p:nvPr/>
        </p:nvSpPr>
        <p:spPr>
          <a:xfrm>
            <a:off x="7048499" y="1596695"/>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75000"/>
                </a:schemeClr>
              </a:solidFill>
              <a:latin typeface="Ayuthaya" pitchFamily="2" charset="-34"/>
              <a:ea typeface="Ayuthaya" pitchFamily="2" charset="-34"/>
              <a:cs typeface="Ayuthaya" pitchFamily="2" charset="-34"/>
            </a:endParaRPr>
          </a:p>
        </p:txBody>
      </p:sp>
      <p:sp>
        <p:nvSpPr>
          <p:cNvPr id="23" name="Rectangle 22">
            <a:extLst>
              <a:ext uri="{FF2B5EF4-FFF2-40B4-BE49-F238E27FC236}">
                <a16:creationId xmlns:a16="http://schemas.microsoft.com/office/drawing/2014/main" id="{5CF5D4F3-9A1E-350C-F4D5-7748E0BCEF1B}"/>
              </a:ext>
            </a:extLst>
          </p:cNvPr>
          <p:cNvSpPr/>
          <p:nvPr/>
        </p:nvSpPr>
        <p:spPr>
          <a:xfrm>
            <a:off x="7828707" y="1654553"/>
            <a:ext cx="3921266" cy="276999"/>
          </a:xfrm>
          <a:prstGeom prst="rect">
            <a:avLst/>
          </a:prstGeom>
        </p:spPr>
        <p:txBody>
          <a:bodyPr wrap="none">
            <a:spAutoFit/>
          </a:bodyPr>
          <a:lstStyle/>
          <a:p>
            <a:r>
              <a:rPr lang="en-US" sz="1200" b="1" dirty="0">
                <a:solidFill>
                  <a:schemeClr val="bg2">
                    <a:lumMod val="75000"/>
                  </a:schemeClr>
                </a:solidFill>
                <a:latin typeface="Ayuthaya" pitchFamily="2" charset="-34"/>
                <a:ea typeface="Ayuthaya" pitchFamily="2" charset="-34"/>
                <a:cs typeface="Ayuthaya" pitchFamily="2" charset="-34"/>
              </a:rPr>
              <a:t>Hyperparameter tuning &amp; experimentation</a:t>
            </a:r>
          </a:p>
        </p:txBody>
      </p:sp>
      <p:pic>
        <p:nvPicPr>
          <p:cNvPr id="10" name="Graphic 9" descr="Back with solid fill">
            <a:extLst>
              <a:ext uri="{FF2B5EF4-FFF2-40B4-BE49-F238E27FC236}">
                <a16:creationId xmlns:a16="http://schemas.microsoft.com/office/drawing/2014/main" id="{1B22E40A-5806-83D0-47AA-8E5BFFB8D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717157">
            <a:off x="8935325" y="3394922"/>
            <a:ext cx="914400" cy="914400"/>
          </a:xfrm>
          <a:prstGeom prst="rect">
            <a:avLst/>
          </a:prstGeom>
        </p:spPr>
      </p:pic>
      <p:pic>
        <p:nvPicPr>
          <p:cNvPr id="13" name="Graphic 12" descr="Back with solid fill">
            <a:extLst>
              <a:ext uri="{FF2B5EF4-FFF2-40B4-BE49-F238E27FC236}">
                <a16:creationId xmlns:a16="http://schemas.microsoft.com/office/drawing/2014/main" id="{55D2928A-0F02-3313-895E-8AC5085BEB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012918">
            <a:off x="2162631" y="3394921"/>
            <a:ext cx="914400" cy="914400"/>
          </a:xfrm>
          <a:prstGeom prst="rect">
            <a:avLst/>
          </a:prstGeom>
        </p:spPr>
      </p:pic>
      <p:pic>
        <p:nvPicPr>
          <p:cNvPr id="14" name="Graphic 13" descr="Back with solid fill">
            <a:extLst>
              <a:ext uri="{FF2B5EF4-FFF2-40B4-BE49-F238E27FC236}">
                <a16:creationId xmlns:a16="http://schemas.microsoft.com/office/drawing/2014/main" id="{92C7DDCB-9D42-F9E0-B55D-EA57B4B3C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72965">
            <a:off x="5638799" y="5166235"/>
            <a:ext cx="914400" cy="914400"/>
          </a:xfrm>
          <a:prstGeom prst="rect">
            <a:avLst/>
          </a:prstGeom>
        </p:spPr>
      </p:pic>
      <p:pic>
        <p:nvPicPr>
          <p:cNvPr id="16" name="Graphic 15" descr="Back with solid fill">
            <a:extLst>
              <a:ext uri="{FF2B5EF4-FFF2-40B4-BE49-F238E27FC236}">
                <a16:creationId xmlns:a16="http://schemas.microsoft.com/office/drawing/2014/main" id="{A7080FAB-7A0F-E9F9-5C5A-5EBE05E05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4118" y="1849906"/>
            <a:ext cx="914400" cy="914400"/>
          </a:xfrm>
          <a:prstGeom prst="rect">
            <a:avLst/>
          </a:prstGeom>
        </p:spPr>
      </p:pic>
      <p:sp>
        <p:nvSpPr>
          <p:cNvPr id="7" name="TextBox 6">
            <a:extLst>
              <a:ext uri="{FF2B5EF4-FFF2-40B4-BE49-F238E27FC236}">
                <a16:creationId xmlns:a16="http://schemas.microsoft.com/office/drawing/2014/main" id="{117677DB-2BDD-E828-6214-2F9AC213E83A}"/>
              </a:ext>
            </a:extLst>
          </p:cNvPr>
          <p:cNvSpPr txBox="1"/>
          <p:nvPr/>
        </p:nvSpPr>
        <p:spPr>
          <a:xfrm>
            <a:off x="7535072" y="1871925"/>
            <a:ext cx="4348181" cy="101566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b="0" i="0" dirty="0">
                <a:solidFill>
                  <a:schemeClr val="bg2">
                    <a:lumMod val="75000"/>
                  </a:schemeClr>
                </a:solidFill>
                <a:effectLst/>
                <a:latin typeface="Ayuthaya" pitchFamily="2" charset="-34"/>
                <a:ea typeface="Ayuthaya" pitchFamily="2" charset="-34"/>
                <a:cs typeface="Ayuthaya" pitchFamily="2" charset="-34"/>
              </a:rPr>
              <a:t>Experiment with different activation functions (</a:t>
            </a:r>
            <a:r>
              <a:rPr lang="en-US" sz="1200" b="0" i="0" dirty="0" err="1">
                <a:solidFill>
                  <a:schemeClr val="bg2">
                    <a:lumMod val="75000"/>
                  </a:schemeClr>
                </a:solidFill>
                <a:effectLst/>
                <a:latin typeface="Ayuthaya" pitchFamily="2" charset="-34"/>
                <a:ea typeface="Ayuthaya" pitchFamily="2" charset="-34"/>
                <a:cs typeface="Ayuthaya" pitchFamily="2" charset="-34"/>
              </a:rPr>
              <a:t>ReLU</a:t>
            </a:r>
            <a:r>
              <a:rPr lang="en-US" sz="1200" b="0" i="0" dirty="0">
                <a:solidFill>
                  <a:schemeClr val="bg2">
                    <a:lumMod val="75000"/>
                  </a:schemeClr>
                </a:solidFill>
                <a:effectLst/>
                <a:latin typeface="Ayuthaya" pitchFamily="2" charset="-34"/>
                <a:ea typeface="Ayuthaya" pitchFamily="2" charset="-34"/>
                <a:cs typeface="Ayuthaya" pitchFamily="2" charset="-34"/>
              </a:rPr>
              <a:t>, Leaky </a:t>
            </a:r>
            <a:r>
              <a:rPr lang="en-US" sz="1200" b="0" i="0" dirty="0" err="1">
                <a:solidFill>
                  <a:schemeClr val="bg2">
                    <a:lumMod val="75000"/>
                  </a:schemeClr>
                </a:solidFill>
                <a:effectLst/>
                <a:latin typeface="Ayuthaya" pitchFamily="2" charset="-34"/>
                <a:ea typeface="Ayuthaya" pitchFamily="2" charset="-34"/>
                <a:cs typeface="Ayuthaya" pitchFamily="2" charset="-34"/>
              </a:rPr>
              <a:t>ReLU</a:t>
            </a:r>
            <a:r>
              <a:rPr lang="en-US" sz="1200" b="0" i="0" dirty="0">
                <a:solidFill>
                  <a:schemeClr val="bg2">
                    <a:lumMod val="75000"/>
                  </a:schemeClr>
                </a:solidFill>
                <a:effectLst/>
                <a:latin typeface="Ayuthaya" pitchFamily="2" charset="-34"/>
                <a:ea typeface="Ayuthaya" pitchFamily="2" charset="-34"/>
                <a:cs typeface="Ayuthaya" pitchFamily="2" charset="-34"/>
              </a:rPr>
              <a:t>, ELU), search for the optimal learning rate, batch size, and use early stopping to halt when the model’s training performance</a:t>
            </a:r>
            <a:endParaRPr lang="en-US" sz="1200" dirty="0">
              <a:solidFill>
                <a:schemeClr val="bg2">
                  <a:lumMod val="75000"/>
                </a:schemeClr>
              </a:solidFill>
              <a:latin typeface="Ayuthaya" pitchFamily="2" charset="-34"/>
              <a:ea typeface="Ayuthaya" pitchFamily="2" charset="-34"/>
              <a:cs typeface="Ayuthaya" pitchFamily="2" charset="-34"/>
            </a:endParaRPr>
          </a:p>
        </p:txBody>
      </p:sp>
      <p:pic>
        <p:nvPicPr>
          <p:cNvPr id="2050" name="Picture 2" descr="Neural Networks Icon - Download in Glyph Style">
            <a:extLst>
              <a:ext uri="{FF2B5EF4-FFF2-40B4-BE49-F238E27FC236}">
                <a16:creationId xmlns:a16="http://schemas.microsoft.com/office/drawing/2014/main" id="{85722B21-EB6A-E8F7-08A3-57EA72179A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88" y="1317546"/>
            <a:ext cx="839596" cy="8395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ar, installation, regulation, settings, tools, tune-up, tuning icon -  Download on Iconfinder">
            <a:extLst>
              <a:ext uri="{FF2B5EF4-FFF2-40B4-BE49-F238E27FC236}">
                <a16:creationId xmlns:a16="http://schemas.microsoft.com/office/drawing/2014/main" id="{4A13275E-20FB-2EA4-C4D1-947F817BCE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3167" y="1277794"/>
            <a:ext cx="851905" cy="8519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ystem validation Vector Icons free download in SVG, PNG Format">
            <a:extLst>
              <a:ext uri="{FF2B5EF4-FFF2-40B4-BE49-F238E27FC236}">
                <a16:creationId xmlns:a16="http://schemas.microsoft.com/office/drawing/2014/main" id="{72358D02-6181-0DB8-7953-57C793E65E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714" y="4386188"/>
            <a:ext cx="1026531" cy="10265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128">
            <a:extLst>
              <a:ext uri="{FF2B5EF4-FFF2-40B4-BE49-F238E27FC236}">
                <a16:creationId xmlns:a16="http://schemas.microsoft.com/office/drawing/2014/main" id="{DDB9531E-6DAD-79B8-8899-2278AA90BD51}"/>
              </a:ext>
            </a:extLst>
          </p:cNvPr>
          <p:cNvSpPr/>
          <p:nvPr/>
        </p:nvSpPr>
        <p:spPr>
          <a:xfrm>
            <a:off x="7048499" y="4715670"/>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11" name="Rectangle 10">
            <a:extLst>
              <a:ext uri="{FF2B5EF4-FFF2-40B4-BE49-F238E27FC236}">
                <a16:creationId xmlns:a16="http://schemas.microsoft.com/office/drawing/2014/main" id="{861B217C-2792-9E49-818A-A8F7F92CC011}"/>
              </a:ext>
            </a:extLst>
          </p:cNvPr>
          <p:cNvSpPr/>
          <p:nvPr/>
        </p:nvSpPr>
        <p:spPr>
          <a:xfrm>
            <a:off x="8138163" y="4773529"/>
            <a:ext cx="2291012"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Leverage External Data</a:t>
            </a:r>
          </a:p>
        </p:txBody>
      </p:sp>
      <p:sp>
        <p:nvSpPr>
          <p:cNvPr id="12" name="TextBox 11">
            <a:extLst>
              <a:ext uri="{FF2B5EF4-FFF2-40B4-BE49-F238E27FC236}">
                <a16:creationId xmlns:a16="http://schemas.microsoft.com/office/drawing/2014/main" id="{4C83DC18-1E4D-92A3-EE1F-5D6CFDA1DBD1}"/>
              </a:ext>
            </a:extLst>
          </p:cNvPr>
          <p:cNvSpPr txBox="1"/>
          <p:nvPr/>
        </p:nvSpPr>
        <p:spPr>
          <a:xfrm>
            <a:off x="7482467" y="5079823"/>
            <a:ext cx="4254083" cy="101566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b="1" i="0" dirty="0">
                <a:solidFill>
                  <a:schemeClr val="bg2">
                    <a:lumMod val="75000"/>
                  </a:schemeClr>
                </a:solidFill>
                <a:effectLst/>
                <a:latin typeface="Ayuthaya" pitchFamily="2" charset="-34"/>
                <a:ea typeface="Ayuthaya" pitchFamily="2" charset="-34"/>
                <a:cs typeface="Ayuthaya" pitchFamily="2" charset="-34"/>
              </a:rPr>
              <a:t>Social Media Sentiment Analysis</a:t>
            </a:r>
            <a:r>
              <a:rPr lang="en-US" sz="1200" b="0" i="0" dirty="0">
                <a:solidFill>
                  <a:schemeClr val="bg2">
                    <a:lumMod val="75000"/>
                  </a:schemeClr>
                </a:solidFill>
                <a:effectLst/>
                <a:latin typeface="Ayuthaya" pitchFamily="2" charset="-34"/>
                <a:ea typeface="Ayuthaya" pitchFamily="2" charset="-34"/>
                <a:cs typeface="Ayuthaya" pitchFamily="2" charset="-34"/>
              </a:rPr>
              <a:t>: Integrate sentiment analysis from social media platforms to gauge public sentiment towards specific assets, which can provide leading indicators for market movements</a:t>
            </a:r>
            <a:endParaRPr lang="en-US" sz="1200" dirty="0">
              <a:solidFill>
                <a:schemeClr val="bg2">
                  <a:lumMod val="75000"/>
                </a:schemeClr>
              </a:solidFill>
              <a:latin typeface="Ayuthaya" pitchFamily="2" charset="-34"/>
              <a:ea typeface="Ayuthaya" pitchFamily="2" charset="-34"/>
              <a:cs typeface="Ayuthaya" pitchFamily="2" charset="-34"/>
            </a:endParaRPr>
          </a:p>
        </p:txBody>
      </p:sp>
      <p:pic>
        <p:nvPicPr>
          <p:cNvPr id="15" name="Picture 8" descr="Sentiment, analysis, feeling, emotion, emoji, recognition, expression icon  - Download on Iconfinder">
            <a:extLst>
              <a:ext uri="{FF2B5EF4-FFF2-40B4-BE49-F238E27FC236}">
                <a16:creationId xmlns:a16="http://schemas.microsoft.com/office/drawing/2014/main" id="{999F7194-3374-F852-0F95-D4ED3BAEF4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569" y="4276534"/>
            <a:ext cx="1136185" cy="1136185"/>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07;p2">
            <a:extLst>
              <a:ext uri="{FF2B5EF4-FFF2-40B4-BE49-F238E27FC236}">
                <a16:creationId xmlns:a16="http://schemas.microsoft.com/office/drawing/2014/main" id="{A54EB13A-DF4A-38E0-8610-2E3BA1A9AAE3}"/>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Nothing is perfect and so is our model!</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1141200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5B4F07FD-95C4-1178-0AC3-A8B34987897A}"/>
            </a:ext>
          </a:extLst>
        </p:cNvPr>
        <p:cNvGrpSpPr/>
        <p:nvPr/>
      </p:nvGrpSpPr>
      <p:grpSpPr>
        <a:xfrm>
          <a:off x="0" y="0"/>
          <a:ext cx="0" cy="0"/>
          <a:chOff x="0" y="0"/>
          <a:chExt cx="0" cy="0"/>
        </a:xfrm>
      </p:grpSpPr>
      <p:sp>
        <p:nvSpPr>
          <p:cNvPr id="3" name="Google Shape;106;p2">
            <a:extLst>
              <a:ext uri="{FF2B5EF4-FFF2-40B4-BE49-F238E27FC236}">
                <a16:creationId xmlns:a16="http://schemas.microsoft.com/office/drawing/2014/main" id="{C7A661A0-41D9-839B-5B92-D3CFF440F428}"/>
              </a:ext>
            </a:extLst>
          </p:cNvPr>
          <p:cNvSpPr txBox="1"/>
          <p:nvPr/>
        </p:nvSpPr>
        <p:spPr>
          <a:xfrm>
            <a:off x="455448" y="309077"/>
            <a:ext cx="8175596"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Future Steps</a:t>
            </a:r>
            <a:r>
              <a:rPr lang="en-US" sz="3200" b="1" cap="small" dirty="0">
                <a:solidFill>
                  <a:schemeClr val="bg2"/>
                </a:solidFill>
                <a:latin typeface="Ayuthaya" pitchFamily="2" charset="-34"/>
                <a:ea typeface="Ayuthaya" pitchFamily="2" charset="-34"/>
                <a:cs typeface="Ayuthaya" pitchFamily="2" charset="-34"/>
                <a:sym typeface="Malgun Gothic"/>
              </a:rPr>
              <a:t> | Portfolio optimization</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70" name="Picture 18" descr="cryptocurrency Icon - Free PNG &amp; SVG 3262833 - Noun Project">
            <a:extLst>
              <a:ext uri="{FF2B5EF4-FFF2-40B4-BE49-F238E27FC236}">
                <a16:creationId xmlns:a16="http://schemas.microsoft.com/office/drawing/2014/main" id="{E6CAC839-006F-DCC4-EC3F-3C0C07FB7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28">
            <a:extLst>
              <a:ext uri="{FF2B5EF4-FFF2-40B4-BE49-F238E27FC236}">
                <a16:creationId xmlns:a16="http://schemas.microsoft.com/office/drawing/2014/main" id="{6D851C53-318C-C867-FE73-E51B2395C36A}"/>
              </a:ext>
            </a:extLst>
          </p:cNvPr>
          <p:cNvSpPr/>
          <p:nvPr/>
        </p:nvSpPr>
        <p:spPr>
          <a:xfrm>
            <a:off x="455449" y="1543983"/>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4" name="Rectangle 3">
            <a:extLst>
              <a:ext uri="{FF2B5EF4-FFF2-40B4-BE49-F238E27FC236}">
                <a16:creationId xmlns:a16="http://schemas.microsoft.com/office/drawing/2014/main" id="{FC23EC13-560C-6E8E-0659-B6A8EF8E82DC}"/>
              </a:ext>
            </a:extLst>
          </p:cNvPr>
          <p:cNvSpPr/>
          <p:nvPr/>
        </p:nvSpPr>
        <p:spPr>
          <a:xfrm>
            <a:off x="1844469" y="1596695"/>
            <a:ext cx="2483372"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Dynamic Asset Allocation</a:t>
            </a:r>
          </a:p>
        </p:txBody>
      </p:sp>
      <p:sp>
        <p:nvSpPr>
          <p:cNvPr id="5" name="TextBox 4">
            <a:extLst>
              <a:ext uri="{FF2B5EF4-FFF2-40B4-BE49-F238E27FC236}">
                <a16:creationId xmlns:a16="http://schemas.microsoft.com/office/drawing/2014/main" id="{E8CC2DF6-E97D-6A1B-F8EF-6ED10E56074E}"/>
              </a:ext>
            </a:extLst>
          </p:cNvPr>
          <p:cNvSpPr txBox="1"/>
          <p:nvPr/>
        </p:nvSpPr>
        <p:spPr>
          <a:xfrm>
            <a:off x="1014761" y="1870526"/>
            <a:ext cx="4138413" cy="101566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l"/>
            <a:r>
              <a:rPr lang="en-US" sz="1200" b="0" i="0" dirty="0">
                <a:solidFill>
                  <a:schemeClr val="bg2">
                    <a:lumMod val="75000"/>
                  </a:schemeClr>
                </a:solidFill>
                <a:effectLst/>
                <a:latin typeface="Ayuthaya" pitchFamily="2" charset="-34"/>
                <a:ea typeface="Ayuthaya" pitchFamily="2" charset="-34"/>
                <a:cs typeface="Ayuthaya" pitchFamily="2" charset="-34"/>
              </a:rPr>
              <a:t>Employ advanced portfolio optimization techniques, like dynamic rebalancing based on predictive model outputs or adapting to market conditions, to maximize returns or minimize risk</a:t>
            </a:r>
          </a:p>
        </p:txBody>
      </p:sp>
      <p:sp>
        <p:nvSpPr>
          <p:cNvPr id="19" name="Rectangle: Rounded Corners 128">
            <a:extLst>
              <a:ext uri="{FF2B5EF4-FFF2-40B4-BE49-F238E27FC236}">
                <a16:creationId xmlns:a16="http://schemas.microsoft.com/office/drawing/2014/main" id="{540B7869-261B-82E9-EA1C-85A2DFB0E3E4}"/>
              </a:ext>
            </a:extLst>
          </p:cNvPr>
          <p:cNvSpPr/>
          <p:nvPr/>
        </p:nvSpPr>
        <p:spPr>
          <a:xfrm>
            <a:off x="465122" y="4715670"/>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20" name="Rectangle 19">
            <a:extLst>
              <a:ext uri="{FF2B5EF4-FFF2-40B4-BE49-F238E27FC236}">
                <a16:creationId xmlns:a16="http://schemas.microsoft.com/office/drawing/2014/main" id="{EBD7CD8F-8C87-5288-544B-1A53967B697D}"/>
              </a:ext>
            </a:extLst>
          </p:cNvPr>
          <p:cNvSpPr/>
          <p:nvPr/>
        </p:nvSpPr>
        <p:spPr>
          <a:xfrm>
            <a:off x="1392495" y="4761715"/>
            <a:ext cx="3344185"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Continuous Improvement &amp; Adaption</a:t>
            </a:r>
          </a:p>
        </p:txBody>
      </p:sp>
      <p:sp>
        <p:nvSpPr>
          <p:cNvPr id="21" name="TextBox 20">
            <a:extLst>
              <a:ext uri="{FF2B5EF4-FFF2-40B4-BE49-F238E27FC236}">
                <a16:creationId xmlns:a16="http://schemas.microsoft.com/office/drawing/2014/main" id="{3F58C3F5-499B-6224-1292-7EE0F24109C2}"/>
              </a:ext>
            </a:extLst>
          </p:cNvPr>
          <p:cNvSpPr txBox="1"/>
          <p:nvPr/>
        </p:nvSpPr>
        <p:spPr>
          <a:xfrm>
            <a:off x="992352" y="4998864"/>
            <a:ext cx="4265841" cy="101566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b="0" i="0" dirty="0">
                <a:solidFill>
                  <a:schemeClr val="bg2">
                    <a:lumMod val="75000"/>
                  </a:schemeClr>
                </a:solidFill>
                <a:effectLst/>
                <a:latin typeface="Ayuthaya" pitchFamily="2" charset="-34"/>
                <a:ea typeface="Ayuthaya" pitchFamily="2" charset="-34"/>
                <a:cs typeface="Ayuthaya" pitchFamily="2" charset="-34"/>
              </a:rPr>
              <a:t>Establish a process for continuous monitoring and updating of the trading model and strategy, incorporating new data, market insights, and feedback from trading performance to adapt to changing conditions</a:t>
            </a:r>
            <a:endParaRPr lang="en-US" sz="1200" dirty="0">
              <a:solidFill>
                <a:schemeClr val="bg2">
                  <a:lumMod val="75000"/>
                </a:schemeClr>
              </a:solidFill>
              <a:latin typeface="Ayuthaya" pitchFamily="2" charset="-34"/>
              <a:ea typeface="Ayuthaya" pitchFamily="2" charset="-34"/>
              <a:cs typeface="Ayuthaya" pitchFamily="2" charset="-34"/>
            </a:endParaRPr>
          </a:p>
        </p:txBody>
      </p:sp>
      <p:sp>
        <p:nvSpPr>
          <p:cNvPr id="22" name="Rectangle: Rounded Corners 128">
            <a:extLst>
              <a:ext uri="{FF2B5EF4-FFF2-40B4-BE49-F238E27FC236}">
                <a16:creationId xmlns:a16="http://schemas.microsoft.com/office/drawing/2014/main" id="{F00FE6EB-8AF0-1B40-B700-DB634EAB52FD}"/>
              </a:ext>
            </a:extLst>
          </p:cNvPr>
          <p:cNvSpPr/>
          <p:nvPr/>
        </p:nvSpPr>
        <p:spPr>
          <a:xfrm>
            <a:off x="7048499" y="1596695"/>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sp>
        <p:nvSpPr>
          <p:cNvPr id="23" name="Rectangle 22">
            <a:extLst>
              <a:ext uri="{FF2B5EF4-FFF2-40B4-BE49-F238E27FC236}">
                <a16:creationId xmlns:a16="http://schemas.microsoft.com/office/drawing/2014/main" id="{5CF5D4F3-9A1E-350C-F4D5-7748E0BCEF1B}"/>
              </a:ext>
            </a:extLst>
          </p:cNvPr>
          <p:cNvSpPr/>
          <p:nvPr/>
        </p:nvSpPr>
        <p:spPr>
          <a:xfrm>
            <a:off x="7781971" y="1683849"/>
            <a:ext cx="4017446"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Algorithmic Trading Strategy Development</a:t>
            </a:r>
          </a:p>
        </p:txBody>
      </p:sp>
      <p:sp>
        <p:nvSpPr>
          <p:cNvPr id="24" name="TextBox 23">
            <a:extLst>
              <a:ext uri="{FF2B5EF4-FFF2-40B4-BE49-F238E27FC236}">
                <a16:creationId xmlns:a16="http://schemas.microsoft.com/office/drawing/2014/main" id="{3F098F7C-3B53-FF9B-E13A-ACCC309452C3}"/>
              </a:ext>
            </a:extLst>
          </p:cNvPr>
          <p:cNvSpPr txBox="1"/>
          <p:nvPr/>
        </p:nvSpPr>
        <p:spPr>
          <a:xfrm>
            <a:off x="7576007" y="2030608"/>
            <a:ext cx="4191977" cy="830997"/>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pPr algn="l"/>
            <a:r>
              <a:rPr lang="en-US" sz="1200" b="0" i="0" dirty="0">
                <a:solidFill>
                  <a:schemeClr val="bg2">
                    <a:lumMod val="75000"/>
                  </a:schemeClr>
                </a:solidFill>
                <a:effectLst/>
                <a:latin typeface="Ayuthaya" pitchFamily="2" charset="-34"/>
                <a:ea typeface="Ayuthaya" pitchFamily="2" charset="-34"/>
                <a:cs typeface="Ayuthaya" pitchFamily="2" charset="-34"/>
              </a:rPr>
              <a:t>Develop and test various trading strategies (momentum, mean reversion, machine learning-based predictions) to diversify approaches and potentially enhance returns</a:t>
            </a:r>
          </a:p>
        </p:txBody>
      </p:sp>
      <p:sp>
        <p:nvSpPr>
          <p:cNvPr id="25" name="Rectangle: Rounded Corners 128">
            <a:extLst>
              <a:ext uri="{FF2B5EF4-FFF2-40B4-BE49-F238E27FC236}">
                <a16:creationId xmlns:a16="http://schemas.microsoft.com/office/drawing/2014/main" id="{8BC991BE-8E5D-D101-4FA3-538B80D3B3D4}"/>
              </a:ext>
            </a:extLst>
          </p:cNvPr>
          <p:cNvSpPr/>
          <p:nvPr/>
        </p:nvSpPr>
        <p:spPr>
          <a:xfrm>
            <a:off x="7048499" y="4715670"/>
            <a:ext cx="4688052" cy="1394098"/>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yuthaya" pitchFamily="2" charset="-34"/>
              <a:ea typeface="Ayuthaya" pitchFamily="2" charset="-34"/>
              <a:cs typeface="Ayuthaya" pitchFamily="2" charset="-34"/>
            </a:endParaRPr>
          </a:p>
        </p:txBody>
      </p:sp>
      <p:pic>
        <p:nvPicPr>
          <p:cNvPr id="10" name="Graphic 9" descr="Back with solid fill">
            <a:extLst>
              <a:ext uri="{FF2B5EF4-FFF2-40B4-BE49-F238E27FC236}">
                <a16:creationId xmlns:a16="http://schemas.microsoft.com/office/drawing/2014/main" id="{1B22E40A-5806-83D0-47AA-8E5BFFB8D1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717157">
            <a:off x="8935325" y="3394922"/>
            <a:ext cx="914400" cy="914400"/>
          </a:xfrm>
          <a:prstGeom prst="rect">
            <a:avLst/>
          </a:prstGeom>
        </p:spPr>
      </p:pic>
      <p:pic>
        <p:nvPicPr>
          <p:cNvPr id="13" name="Graphic 12" descr="Back with solid fill">
            <a:extLst>
              <a:ext uri="{FF2B5EF4-FFF2-40B4-BE49-F238E27FC236}">
                <a16:creationId xmlns:a16="http://schemas.microsoft.com/office/drawing/2014/main" id="{55D2928A-0F02-3313-895E-8AC5085BEB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012918">
            <a:off x="2162631" y="3394921"/>
            <a:ext cx="914400" cy="914400"/>
          </a:xfrm>
          <a:prstGeom prst="rect">
            <a:avLst/>
          </a:prstGeom>
        </p:spPr>
      </p:pic>
      <p:pic>
        <p:nvPicPr>
          <p:cNvPr id="14" name="Graphic 13" descr="Back with solid fill">
            <a:extLst>
              <a:ext uri="{FF2B5EF4-FFF2-40B4-BE49-F238E27FC236}">
                <a16:creationId xmlns:a16="http://schemas.microsoft.com/office/drawing/2014/main" id="{92C7DDCB-9D42-F9E0-B55D-EA57B4B3C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72965">
            <a:off x="5638799" y="5166235"/>
            <a:ext cx="914400" cy="914400"/>
          </a:xfrm>
          <a:prstGeom prst="rect">
            <a:avLst/>
          </a:prstGeom>
        </p:spPr>
      </p:pic>
      <p:pic>
        <p:nvPicPr>
          <p:cNvPr id="16" name="Graphic 15" descr="Back with solid fill">
            <a:extLst>
              <a:ext uri="{FF2B5EF4-FFF2-40B4-BE49-F238E27FC236}">
                <a16:creationId xmlns:a16="http://schemas.microsoft.com/office/drawing/2014/main" id="{A7080FAB-7A0F-E9F9-5C5A-5EBE05E05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4118" y="1849906"/>
            <a:ext cx="914400" cy="914400"/>
          </a:xfrm>
          <a:prstGeom prst="rect">
            <a:avLst/>
          </a:prstGeom>
        </p:spPr>
      </p:pic>
      <p:pic>
        <p:nvPicPr>
          <p:cNvPr id="1026" name="Picture 2" descr="Atom - Free education icons">
            <a:extLst>
              <a:ext uri="{FF2B5EF4-FFF2-40B4-BE49-F238E27FC236}">
                <a16:creationId xmlns:a16="http://schemas.microsoft.com/office/drawing/2014/main" id="{664E79E1-D871-CBA0-CE26-0286ACC1C5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39" y="1236750"/>
            <a:ext cx="935463" cy="935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gorithm - Free computer icons">
            <a:extLst>
              <a:ext uri="{FF2B5EF4-FFF2-40B4-BE49-F238E27FC236}">
                <a16:creationId xmlns:a16="http://schemas.microsoft.com/office/drawing/2014/main" id="{F77ADA45-879C-02C6-57CA-D965833A23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0895" y="1289764"/>
            <a:ext cx="890859" cy="8908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tinuous Improvement Icon Stock Illustration - Download Image Now -  Kaizen, Icon Symbol, Improvement - iStock">
            <a:extLst>
              <a:ext uri="{FF2B5EF4-FFF2-40B4-BE49-F238E27FC236}">
                <a16:creationId xmlns:a16="http://schemas.microsoft.com/office/drawing/2014/main" id="{1D7299C5-41DD-01C7-0E08-577F4BE739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936" y="4314145"/>
            <a:ext cx="884314" cy="91876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86C0611-295B-E2C2-AFBD-DCCFF8A18CEB}"/>
              </a:ext>
            </a:extLst>
          </p:cNvPr>
          <p:cNvSpPr/>
          <p:nvPr/>
        </p:nvSpPr>
        <p:spPr>
          <a:xfrm>
            <a:off x="8134224" y="4740129"/>
            <a:ext cx="2295821" cy="276999"/>
          </a:xfrm>
          <a:prstGeom prst="rect">
            <a:avLst/>
          </a:prstGeom>
        </p:spPr>
        <p:txBody>
          <a:bodyPr wrap="none">
            <a:spAutoFit/>
          </a:bodyPr>
          <a:lstStyle/>
          <a:p>
            <a:r>
              <a:rPr lang="en-US" sz="1200" b="1" dirty="0">
                <a:solidFill>
                  <a:srgbClr val="000B3A"/>
                </a:solidFill>
                <a:latin typeface="Ayuthaya" pitchFamily="2" charset="-34"/>
                <a:ea typeface="Ayuthaya" pitchFamily="2" charset="-34"/>
                <a:cs typeface="Ayuthaya" pitchFamily="2" charset="-34"/>
              </a:rPr>
              <a:t>Reinforcement Learning</a:t>
            </a:r>
          </a:p>
        </p:txBody>
      </p:sp>
      <p:sp>
        <p:nvSpPr>
          <p:cNvPr id="9" name="TextBox 8">
            <a:extLst>
              <a:ext uri="{FF2B5EF4-FFF2-40B4-BE49-F238E27FC236}">
                <a16:creationId xmlns:a16="http://schemas.microsoft.com/office/drawing/2014/main" id="{7990F0C9-B744-9140-4F7C-2C53A00EBF22}"/>
              </a:ext>
            </a:extLst>
          </p:cNvPr>
          <p:cNvSpPr txBox="1"/>
          <p:nvPr/>
        </p:nvSpPr>
        <p:spPr>
          <a:xfrm>
            <a:off x="7153518" y="5020625"/>
            <a:ext cx="4265841" cy="1015663"/>
          </a:xfrm>
          <a:prstGeom prst="rect">
            <a:avLst/>
          </a:prstGeom>
        </p:spPr>
        <p:txBody>
          <a:bodyPr wrap="square">
            <a:spAutoFit/>
          </a:bodyPr>
          <a:lstStyle>
            <a:defPPr>
              <a:defRPr lang="en-US"/>
            </a:defPPr>
            <a:lvl1pPr>
              <a:defRPr sz="900" b="1">
                <a:solidFill>
                  <a:srgbClr val="015B8B"/>
                </a:solidFill>
                <a:latin typeface="Segoe UI" panose="020B0502040204020203" pitchFamily="34" charset="0"/>
                <a:cs typeface="Segoe UI" panose="020B0502040204020203" pitchFamily="34" charset="0"/>
              </a:defRPr>
            </a:lvl1pPr>
          </a:lstStyle>
          <a:p>
            <a:r>
              <a:rPr lang="en-US" sz="1200" b="0" i="0" dirty="0">
                <a:solidFill>
                  <a:schemeClr val="bg2">
                    <a:lumMod val="75000"/>
                  </a:schemeClr>
                </a:solidFill>
                <a:effectLst/>
                <a:latin typeface="Ayuthaya" pitchFamily="2" charset="-34"/>
                <a:ea typeface="Ayuthaya" pitchFamily="2" charset="-34"/>
                <a:cs typeface="Ayuthaya" pitchFamily="2" charset="-34"/>
              </a:rPr>
              <a:t>Apply reinforcement learning algorithms to dynamically adjust portfolio allocations based on learned strategies that maximize rewards (e.g., returns) while penalizing excessive risk</a:t>
            </a:r>
            <a:endParaRPr lang="en-US" sz="1200" dirty="0">
              <a:solidFill>
                <a:schemeClr val="bg2">
                  <a:lumMod val="75000"/>
                </a:schemeClr>
              </a:solidFill>
              <a:latin typeface="Ayuthaya" pitchFamily="2" charset="-34"/>
              <a:ea typeface="Ayuthaya" pitchFamily="2" charset="-34"/>
              <a:cs typeface="Ayuthaya" pitchFamily="2" charset="-34"/>
            </a:endParaRPr>
          </a:p>
        </p:txBody>
      </p:sp>
      <p:pic>
        <p:nvPicPr>
          <p:cNvPr id="1036" name="Picture 12" descr="positive reinforcement Icon - Free PNG &amp; SVG 3634842 - Noun Project">
            <a:extLst>
              <a:ext uri="{FF2B5EF4-FFF2-40B4-BE49-F238E27FC236}">
                <a16:creationId xmlns:a16="http://schemas.microsoft.com/office/drawing/2014/main" id="{DAAD0CDF-101A-7B7F-A9F7-FA1D539F14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3840" y="4226546"/>
            <a:ext cx="812167" cy="812167"/>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07;p2">
            <a:extLst>
              <a:ext uri="{FF2B5EF4-FFF2-40B4-BE49-F238E27FC236}">
                <a16:creationId xmlns:a16="http://schemas.microsoft.com/office/drawing/2014/main" id="{E9F12E0A-1CA8-9F91-6D6E-7EFF294CC30A}"/>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Nothing is perfect and so is our methodology!</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1807106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a:extLst>
            <a:ext uri="{FF2B5EF4-FFF2-40B4-BE49-F238E27FC236}">
              <a16:creationId xmlns:a16="http://schemas.microsoft.com/office/drawing/2014/main" id="{178C3739-D358-172C-EC8A-5A79C3FC9881}"/>
            </a:ext>
          </a:extLst>
        </p:cNvPr>
        <p:cNvGrpSpPr/>
        <p:nvPr/>
      </p:nvGrpSpPr>
      <p:grpSpPr>
        <a:xfrm>
          <a:off x="0" y="0"/>
          <a:ext cx="0" cy="0"/>
          <a:chOff x="0" y="0"/>
          <a:chExt cx="0" cy="0"/>
        </a:xfrm>
      </p:grpSpPr>
      <p:sp>
        <p:nvSpPr>
          <p:cNvPr id="105" name="Google Shape;105;p2">
            <a:extLst>
              <a:ext uri="{FF2B5EF4-FFF2-40B4-BE49-F238E27FC236}">
                <a16:creationId xmlns:a16="http://schemas.microsoft.com/office/drawing/2014/main" id="{CE797696-A636-918B-61AE-39706D32C6C5}"/>
              </a:ext>
            </a:extLst>
          </p:cNvPr>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lang="en-US"/>
          </a:p>
        </p:txBody>
      </p:sp>
      <p:sp>
        <p:nvSpPr>
          <p:cNvPr id="15" name="TextBox 14">
            <a:extLst>
              <a:ext uri="{FF2B5EF4-FFF2-40B4-BE49-F238E27FC236}">
                <a16:creationId xmlns:a16="http://schemas.microsoft.com/office/drawing/2014/main" id="{F6965FE0-760C-B1AE-8F3C-5D5F0148E551}"/>
              </a:ext>
            </a:extLst>
          </p:cNvPr>
          <p:cNvSpPr txBox="1"/>
          <p:nvPr/>
        </p:nvSpPr>
        <p:spPr>
          <a:xfrm>
            <a:off x="-2531327" y="3579541"/>
            <a:ext cx="184731" cy="307777"/>
          </a:xfrm>
          <a:prstGeom prst="rect">
            <a:avLst/>
          </a:prstGeom>
          <a:noFill/>
        </p:spPr>
        <p:txBody>
          <a:bodyPr wrap="none" rtlCol="0">
            <a:spAutoFit/>
          </a:bodyPr>
          <a:lstStyle/>
          <a:p>
            <a:endParaRPr lang="en-US"/>
          </a:p>
        </p:txBody>
      </p:sp>
      <p:sp>
        <p:nvSpPr>
          <p:cNvPr id="7" name="Google Shape;106;p2">
            <a:extLst>
              <a:ext uri="{FF2B5EF4-FFF2-40B4-BE49-F238E27FC236}">
                <a16:creationId xmlns:a16="http://schemas.microsoft.com/office/drawing/2014/main" id="{73C4FD0D-B907-CABF-4177-2BEAF43BC308}"/>
              </a:ext>
            </a:extLst>
          </p:cNvPr>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Disclaimer!</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9" name="Google Shape;115;p2">
            <a:extLst>
              <a:ext uri="{FF2B5EF4-FFF2-40B4-BE49-F238E27FC236}">
                <a16:creationId xmlns:a16="http://schemas.microsoft.com/office/drawing/2014/main" id="{BBAD97CA-9289-578E-C13F-C93771A04F92}"/>
              </a:ext>
            </a:extLst>
          </p:cNvPr>
          <p:cNvSpPr txBox="1"/>
          <p:nvPr/>
        </p:nvSpPr>
        <p:spPr>
          <a:xfrm>
            <a:off x="455448" y="4763807"/>
            <a:ext cx="11063452" cy="1046400"/>
          </a:xfrm>
          <a:prstGeom prst="rect">
            <a:avLst/>
          </a:prstGeom>
          <a:noFill/>
          <a:ln>
            <a:solidFill>
              <a:schemeClr val="accent6">
                <a:lumMod val="75000"/>
              </a:schemeClr>
            </a:solidFill>
            <a:prstDash val="sysDash"/>
          </a:ln>
        </p:spPr>
        <p:txBody>
          <a:bodyPr spcFirstLastPara="1" wrap="square" lIns="91425" tIns="45700" rIns="91425" bIns="45700" anchor="t" anchorCtr="0">
            <a:spAutoFit/>
          </a:bodyPr>
          <a:lstStyle/>
          <a:p>
            <a:pPr algn="l"/>
            <a:r>
              <a:rPr lang="en-US" sz="1200" b="0" i="0" dirty="0">
                <a:solidFill>
                  <a:schemeClr val="bg2"/>
                </a:solidFill>
                <a:effectLst/>
                <a:latin typeface="Ayuthaya" pitchFamily="2" charset="-34"/>
                <a:ea typeface="Ayuthaya" pitchFamily="2" charset="-34"/>
                <a:cs typeface="Ayuthaya" pitchFamily="2" charset="-34"/>
              </a:rPr>
              <a:t>*Investing in cryptocurrencies is subject to market risk, and subject to market fluctuations. Before deciding to invest in cryptocurrencies, you should carefully consider your investment objectives, level of experience, and risk appetite. The possibility exists that you could sustain a loss of some or all your initial investment and therefore you should not invest money that you cannot afford to lose. You should be aware of all the risks associated with cryptocurrency trading and seek advice from an independent financial advisor if you have any doubts</a:t>
            </a:r>
          </a:p>
        </p:txBody>
      </p:sp>
      <p:pic>
        <p:nvPicPr>
          <p:cNvPr id="5" name="Picture 18" descr="cryptocurrency Icon - Free PNG &amp; SVG 3262833 - Noun Project">
            <a:extLst>
              <a:ext uri="{FF2B5EF4-FFF2-40B4-BE49-F238E27FC236}">
                <a16:creationId xmlns:a16="http://schemas.microsoft.com/office/drawing/2014/main" id="{6901F0FC-2DC5-105B-F973-5A925F780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ue and white icons&#10;&#10;Description automatically generated">
            <a:extLst>
              <a:ext uri="{FF2B5EF4-FFF2-40B4-BE49-F238E27FC236}">
                <a16:creationId xmlns:a16="http://schemas.microsoft.com/office/drawing/2014/main" id="{6CCC3A87-5B8E-6A73-6BE9-9049B8DC3859}"/>
              </a:ext>
            </a:extLst>
          </p:cNvPr>
          <p:cNvPicPr>
            <a:picLocks noChangeAspect="1"/>
          </p:cNvPicPr>
          <p:nvPr/>
        </p:nvPicPr>
        <p:blipFill>
          <a:blip r:embed="rId4"/>
          <a:stretch>
            <a:fillRect/>
          </a:stretch>
        </p:blipFill>
        <p:spPr>
          <a:xfrm>
            <a:off x="4329824" y="928309"/>
            <a:ext cx="3314700" cy="33147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 name="Google Shape;107;p2">
            <a:extLst>
              <a:ext uri="{FF2B5EF4-FFF2-40B4-BE49-F238E27FC236}">
                <a16:creationId xmlns:a16="http://schemas.microsoft.com/office/drawing/2014/main" id="{E0BCC48D-6AB1-F6E0-8004-1D0816E0F1D7}"/>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tx2">
                    <a:lumMod val="75000"/>
                  </a:schemeClr>
                </a:solidFill>
                <a:latin typeface="Malgun Gothic"/>
                <a:ea typeface="Malgun Gothic"/>
                <a:sym typeface="Malgun Gothic"/>
              </a:rPr>
              <a:t>You are on your own!</a:t>
            </a:r>
            <a:endParaRPr lang="en-US" sz="1600" dirty="0">
              <a:solidFill>
                <a:schemeClr val="tx2">
                  <a:lumMod val="75000"/>
                </a:schemeClr>
              </a:solidFill>
            </a:endParaRPr>
          </a:p>
        </p:txBody>
      </p:sp>
    </p:spTree>
    <p:extLst>
      <p:ext uri="{BB962C8B-B14F-4D97-AF65-F5344CB8AC3E}">
        <p14:creationId xmlns:p14="http://schemas.microsoft.com/office/powerpoint/2010/main" val="3848082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a:extLst>
            <a:ext uri="{FF2B5EF4-FFF2-40B4-BE49-F238E27FC236}">
              <a16:creationId xmlns:a16="http://schemas.microsoft.com/office/drawing/2014/main" id="{D8BA5CBD-345B-D61E-A6EA-A1C5C1B2BCA1}"/>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AD06570-5EE3-9C3A-C27B-19B2E46B6DD5}"/>
              </a:ext>
            </a:extLst>
          </p:cNvPr>
          <p:cNvSpPr/>
          <p:nvPr/>
        </p:nvSpPr>
        <p:spPr>
          <a:xfrm>
            <a:off x="3660616" y="4733955"/>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yuthaya" pitchFamily="2" charset="-34"/>
                <a:ea typeface="Ayuthaya" pitchFamily="2" charset="-34"/>
                <a:cs typeface="Ayuthaya" pitchFamily="2" charset="-34"/>
              </a:rPr>
              <a:t>Thank you!</a:t>
            </a:r>
            <a:endParaRPr lang="en-US" sz="2300" dirty="0">
              <a:latin typeface="Ayuthaya" pitchFamily="2" charset="-34"/>
              <a:ea typeface="Ayuthaya" pitchFamily="2" charset="-34"/>
              <a:cs typeface="Ayuthaya" pitchFamily="2" charset="-34"/>
            </a:endParaRPr>
          </a:p>
        </p:txBody>
      </p:sp>
      <p:pic>
        <p:nvPicPr>
          <p:cNvPr id="2" name="Picture 18" descr="cryptocurrency Icon - Free PNG &amp; SVG 3262833 - Noun Project">
            <a:extLst>
              <a:ext uri="{FF2B5EF4-FFF2-40B4-BE49-F238E27FC236}">
                <a16:creationId xmlns:a16="http://schemas.microsoft.com/office/drawing/2014/main" id="{5AC3A801-2FB9-4EA2-38DE-54C80159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and person smiling and giving thumbs up&#10;&#10;Description automatically generated">
            <a:extLst>
              <a:ext uri="{FF2B5EF4-FFF2-40B4-BE49-F238E27FC236}">
                <a16:creationId xmlns:a16="http://schemas.microsoft.com/office/drawing/2014/main" id="{05CF685A-BE56-82DA-6FB3-F8959672D40A}"/>
              </a:ext>
            </a:extLst>
          </p:cNvPr>
          <p:cNvPicPr>
            <a:picLocks noChangeAspect="1"/>
          </p:cNvPicPr>
          <p:nvPr/>
        </p:nvPicPr>
        <p:blipFill>
          <a:blip r:embed="rId4"/>
          <a:stretch>
            <a:fillRect/>
          </a:stretch>
        </p:blipFill>
        <p:spPr>
          <a:xfrm>
            <a:off x="4031673" y="1016660"/>
            <a:ext cx="3289558" cy="3562267"/>
          </a:xfrm>
          <a:prstGeom prst="rect">
            <a:avLst/>
          </a:prstGeom>
        </p:spPr>
      </p:pic>
    </p:spTree>
    <p:extLst>
      <p:ext uri="{BB962C8B-B14F-4D97-AF65-F5344CB8AC3E}">
        <p14:creationId xmlns:p14="http://schemas.microsoft.com/office/powerpoint/2010/main" val="1740597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Introduction</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62005A-EB1A-BF92-0D73-FCA38D55D5A8}"/>
              </a:ext>
            </a:extLst>
          </p:cNvPr>
          <p:cNvSpPr txBox="1"/>
          <p:nvPr/>
        </p:nvSpPr>
        <p:spPr>
          <a:xfrm>
            <a:off x="651164" y="1179861"/>
            <a:ext cx="11336558" cy="1323439"/>
          </a:xfrm>
          <a:prstGeom prst="rect">
            <a:avLst/>
          </a:prstGeom>
          <a:noFill/>
        </p:spPr>
        <p:txBody>
          <a:bodyPr wrap="square" rtlCol="0">
            <a:spAutoFit/>
          </a:bodyPr>
          <a:lstStyle/>
          <a:p>
            <a:r>
              <a:rPr lang="en-US" sz="4400">
                <a:solidFill>
                  <a:schemeClr val="bg2"/>
                </a:solidFill>
              </a:rPr>
              <a:t>75% </a:t>
            </a:r>
            <a:r>
              <a:rPr lang="en-US" sz="3200">
                <a:solidFill>
                  <a:srgbClr val="787877"/>
                </a:solidFill>
                <a:latin typeface="Ayuthaya" pitchFamily="2" charset="-34"/>
                <a:ea typeface="Ayuthaya" pitchFamily="2" charset="-34"/>
                <a:cs typeface="Ayuthaya" pitchFamily="2" charset="-34"/>
                <a:sym typeface="Malgun Gothic"/>
              </a:rPr>
              <a:t>of bitcoin investors have lost money</a:t>
            </a:r>
            <a:r>
              <a:rPr lang="en-US">
                <a:solidFill>
                  <a:srgbClr val="787877"/>
                </a:solidFill>
                <a:latin typeface="Ayuthaya" pitchFamily="2" charset="-34"/>
                <a:ea typeface="Ayuthaya" pitchFamily="2" charset="-34"/>
                <a:cs typeface="Ayuthaya" pitchFamily="2" charset="-34"/>
                <a:sym typeface="Malgun Gothic"/>
              </a:rPr>
              <a:t>(CNBC)</a:t>
            </a:r>
          </a:p>
          <a:p>
            <a:endParaRPr lang="en-US" sz="3600">
              <a:solidFill>
                <a:srgbClr val="7030A0"/>
              </a:solidFill>
            </a:endParaRPr>
          </a:p>
        </p:txBody>
      </p:sp>
      <p:sp>
        <p:nvSpPr>
          <p:cNvPr id="7" name="TextBox 6">
            <a:extLst>
              <a:ext uri="{FF2B5EF4-FFF2-40B4-BE49-F238E27FC236}">
                <a16:creationId xmlns:a16="http://schemas.microsoft.com/office/drawing/2014/main" id="{BBC1E12E-5086-E78C-C2D3-9C179A3B15EF}"/>
              </a:ext>
            </a:extLst>
          </p:cNvPr>
          <p:cNvSpPr txBox="1"/>
          <p:nvPr/>
        </p:nvSpPr>
        <p:spPr>
          <a:xfrm>
            <a:off x="651164" y="4268523"/>
            <a:ext cx="5444836" cy="1569660"/>
          </a:xfrm>
          <a:prstGeom prst="rect">
            <a:avLst/>
          </a:prstGeom>
          <a:noFill/>
        </p:spPr>
        <p:txBody>
          <a:bodyPr wrap="square" rtlCol="0">
            <a:spAutoFit/>
          </a:bodyPr>
          <a:lstStyle/>
          <a:p>
            <a:r>
              <a:rPr lang="en-US" sz="3600">
                <a:solidFill>
                  <a:schemeClr val="bg2"/>
                </a:solidFill>
              </a:rPr>
              <a:t>90% </a:t>
            </a:r>
            <a:r>
              <a:rPr lang="en-US" sz="2400">
                <a:solidFill>
                  <a:srgbClr val="787877"/>
                </a:solidFill>
                <a:latin typeface="Ayuthaya" pitchFamily="2" charset="-34"/>
                <a:ea typeface="Ayuthaya" pitchFamily="2" charset="-34"/>
                <a:cs typeface="Ayuthaya" pitchFamily="2" charset="-34"/>
                <a:sym typeface="Malgun Gothic"/>
              </a:rPr>
              <a:t>of investors have lost money in stocks </a:t>
            </a:r>
            <a:r>
              <a:rPr lang="en-US">
                <a:solidFill>
                  <a:srgbClr val="787877"/>
                </a:solidFill>
                <a:latin typeface="Ayuthaya" pitchFamily="2" charset="-34"/>
                <a:ea typeface="Ayuthaya" pitchFamily="2" charset="-34"/>
                <a:cs typeface="Ayuthaya" pitchFamily="2" charset="-34"/>
                <a:sym typeface="Malgun Gothic"/>
              </a:rPr>
              <a:t>(Everything equity)</a:t>
            </a:r>
          </a:p>
          <a:p>
            <a:endParaRPr lang="en-US" sz="3600">
              <a:solidFill>
                <a:srgbClr val="7030A0"/>
              </a:solidFill>
            </a:endParaRPr>
          </a:p>
        </p:txBody>
      </p:sp>
      <p:sp>
        <p:nvSpPr>
          <p:cNvPr id="8" name="TextBox 7">
            <a:extLst>
              <a:ext uri="{FF2B5EF4-FFF2-40B4-BE49-F238E27FC236}">
                <a16:creationId xmlns:a16="http://schemas.microsoft.com/office/drawing/2014/main" id="{8359B94D-B5EB-E6D6-6265-EEA4BE9AAF9B}"/>
              </a:ext>
            </a:extLst>
          </p:cNvPr>
          <p:cNvSpPr txBox="1"/>
          <p:nvPr/>
        </p:nvSpPr>
        <p:spPr>
          <a:xfrm>
            <a:off x="6366164" y="2702638"/>
            <a:ext cx="5444836" cy="2492990"/>
          </a:xfrm>
          <a:prstGeom prst="rect">
            <a:avLst/>
          </a:prstGeom>
          <a:noFill/>
        </p:spPr>
        <p:txBody>
          <a:bodyPr wrap="square" rtlCol="0">
            <a:spAutoFit/>
          </a:bodyPr>
          <a:lstStyle/>
          <a:p>
            <a:r>
              <a:rPr lang="en-US" sz="3600">
                <a:solidFill>
                  <a:schemeClr val="bg2"/>
                </a:solidFill>
              </a:rPr>
              <a:t>Research: </a:t>
            </a:r>
            <a:r>
              <a:rPr lang="en-US" sz="2400">
                <a:solidFill>
                  <a:srgbClr val="787877"/>
                </a:solidFill>
                <a:latin typeface="Ayuthaya" pitchFamily="2" charset="-34"/>
                <a:ea typeface="Ayuthaya" pitchFamily="2" charset="-34"/>
                <a:cs typeface="Ayuthaya" pitchFamily="2" charset="-34"/>
                <a:sym typeface="Malgun Gothic"/>
              </a:rPr>
              <a:t>Success is limited until DIY investors break bad habits</a:t>
            </a:r>
          </a:p>
          <a:p>
            <a:r>
              <a:rPr lang="en-US" sz="3600">
                <a:solidFill>
                  <a:schemeClr val="bg2"/>
                </a:solidFill>
              </a:rPr>
              <a:t> </a:t>
            </a:r>
            <a:endParaRPr lang="en-US" sz="2400">
              <a:solidFill>
                <a:srgbClr val="787877"/>
              </a:solidFill>
              <a:latin typeface="Ayuthaya" pitchFamily="2" charset="-34"/>
              <a:ea typeface="Ayuthaya" pitchFamily="2" charset="-34"/>
              <a:cs typeface="Ayuthaya" pitchFamily="2" charset="-34"/>
              <a:sym typeface="Malgun Gothic"/>
            </a:endParaRPr>
          </a:p>
          <a:p>
            <a:endParaRPr lang="en-US" sz="3600">
              <a:solidFill>
                <a:srgbClr val="7030A0"/>
              </a:solidFill>
            </a:endParaRPr>
          </a:p>
        </p:txBody>
      </p:sp>
      <p:sp>
        <p:nvSpPr>
          <p:cNvPr id="9" name="TextBox 8">
            <a:extLst>
              <a:ext uri="{FF2B5EF4-FFF2-40B4-BE49-F238E27FC236}">
                <a16:creationId xmlns:a16="http://schemas.microsoft.com/office/drawing/2014/main" id="{9A3D62EA-99B9-01B0-52CD-9F02DB26231B}"/>
              </a:ext>
            </a:extLst>
          </p:cNvPr>
          <p:cNvSpPr txBox="1"/>
          <p:nvPr/>
        </p:nvSpPr>
        <p:spPr>
          <a:xfrm>
            <a:off x="651164" y="2541037"/>
            <a:ext cx="5444836" cy="1569660"/>
          </a:xfrm>
          <a:prstGeom prst="rect">
            <a:avLst/>
          </a:prstGeom>
          <a:noFill/>
        </p:spPr>
        <p:txBody>
          <a:bodyPr wrap="square" rtlCol="0">
            <a:spAutoFit/>
          </a:bodyPr>
          <a:lstStyle/>
          <a:p>
            <a:r>
              <a:rPr lang="en-US" sz="3600">
                <a:solidFill>
                  <a:schemeClr val="bg2"/>
                </a:solidFill>
              </a:rPr>
              <a:t>70% </a:t>
            </a:r>
            <a:r>
              <a:rPr lang="en-US" sz="2400">
                <a:solidFill>
                  <a:srgbClr val="787877"/>
                </a:solidFill>
                <a:latin typeface="Ayuthaya" pitchFamily="2" charset="-34"/>
                <a:ea typeface="Ayuthaya" pitchFamily="2" charset="-34"/>
                <a:cs typeface="Ayuthaya" pitchFamily="2" charset="-34"/>
                <a:sym typeface="Malgun Gothic"/>
              </a:rPr>
              <a:t>of DIY investors lose money </a:t>
            </a:r>
            <a:r>
              <a:rPr lang="en-US">
                <a:solidFill>
                  <a:srgbClr val="787877"/>
                </a:solidFill>
                <a:latin typeface="Ayuthaya" pitchFamily="2" charset="-34"/>
                <a:ea typeface="Ayuthaya" pitchFamily="2" charset="-34"/>
                <a:cs typeface="Ayuthaya" pitchFamily="2" charset="-34"/>
                <a:sym typeface="Malgun Gothic"/>
              </a:rPr>
              <a:t>(Financial times)</a:t>
            </a:r>
          </a:p>
          <a:p>
            <a:endParaRPr lang="en-US" sz="3600">
              <a:solidFill>
                <a:srgbClr val="7030A0"/>
              </a:solidFill>
            </a:endParaRPr>
          </a:p>
        </p:txBody>
      </p:sp>
      <p:sp>
        <p:nvSpPr>
          <p:cNvPr id="11" name="TextBox 10">
            <a:extLst>
              <a:ext uri="{FF2B5EF4-FFF2-40B4-BE49-F238E27FC236}">
                <a16:creationId xmlns:a16="http://schemas.microsoft.com/office/drawing/2014/main" id="{362B52B8-3DCE-BD6A-A615-3E691AA2D9EC}"/>
              </a:ext>
            </a:extLst>
          </p:cNvPr>
          <p:cNvSpPr txBox="1"/>
          <p:nvPr/>
        </p:nvSpPr>
        <p:spPr>
          <a:xfrm>
            <a:off x="6291717" y="4822520"/>
            <a:ext cx="5444835" cy="1384995"/>
          </a:xfrm>
          <a:prstGeom prst="rect">
            <a:avLst/>
          </a:prstGeom>
          <a:noFill/>
        </p:spPr>
        <p:txBody>
          <a:bodyPr wrap="square">
            <a:spAutoFit/>
          </a:bodyPr>
          <a:lstStyle/>
          <a:p>
            <a:r>
              <a:rPr lang="en-US" sz="3600">
                <a:solidFill>
                  <a:schemeClr val="bg2"/>
                </a:solidFill>
              </a:rPr>
              <a:t>38% </a:t>
            </a:r>
            <a:r>
              <a:rPr lang="en-US" sz="2400">
                <a:solidFill>
                  <a:srgbClr val="787877"/>
                </a:solidFill>
                <a:latin typeface="Ayuthaya" pitchFamily="2" charset="-34"/>
                <a:ea typeface="Ayuthaya" pitchFamily="2" charset="-34"/>
                <a:cs typeface="Ayuthaya" pitchFamily="2" charset="-34"/>
              </a:rPr>
              <a:t>sold their crypto for less than it was worth when they bought it </a:t>
            </a:r>
            <a:r>
              <a:rPr lang="en-US">
                <a:solidFill>
                  <a:srgbClr val="787877"/>
                </a:solidFill>
                <a:latin typeface="Ayuthaya" pitchFamily="2" charset="-34"/>
                <a:ea typeface="Ayuthaya" pitchFamily="2" charset="-34"/>
                <a:cs typeface="Ayuthaya" pitchFamily="2" charset="-34"/>
              </a:rPr>
              <a:t>(lending tree)</a:t>
            </a:r>
          </a:p>
        </p:txBody>
      </p:sp>
      <p:sp>
        <p:nvSpPr>
          <p:cNvPr id="2" name="Google Shape;107;p2">
            <a:extLst>
              <a:ext uri="{FF2B5EF4-FFF2-40B4-BE49-F238E27FC236}">
                <a16:creationId xmlns:a16="http://schemas.microsoft.com/office/drawing/2014/main" id="{B93BD5D0-8CED-DD48-53CB-F897FFCD9FE9}"/>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Is investing in crypto everyone’s game?</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4163371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Introduction</a:t>
            </a:r>
            <a:endParaRPr lang="en-US" sz="32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975D9501-2730-80DF-0B4A-C877522E3E5B}"/>
              </a:ext>
            </a:extLst>
          </p:cNvPr>
          <p:cNvSpPr/>
          <p:nvPr/>
        </p:nvSpPr>
        <p:spPr>
          <a:xfrm>
            <a:off x="637305" y="1264054"/>
            <a:ext cx="3477491" cy="5268192"/>
          </a:xfrm>
          <a:prstGeom prst="arc">
            <a:avLst>
              <a:gd name="adj1" fmla="val 15995683"/>
              <a:gd name="adj2" fmla="val 5384228"/>
            </a:avLst>
          </a:prstGeom>
          <a:ln w="952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9515F47-B0B3-1D87-D09A-840B62C978E6}"/>
              </a:ext>
            </a:extLst>
          </p:cNvPr>
          <p:cNvSpPr/>
          <p:nvPr/>
        </p:nvSpPr>
        <p:spPr>
          <a:xfrm>
            <a:off x="4209624" y="1686648"/>
            <a:ext cx="6219061" cy="109450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a:solidFill>
                  <a:srgbClr val="ECECEC"/>
                </a:solidFill>
                <a:effectLst/>
                <a:latin typeface="Ayuthaya" pitchFamily="2" charset="-34"/>
                <a:ea typeface="Ayuthaya" pitchFamily="2" charset="-34"/>
                <a:cs typeface="Ayuthaya" pitchFamily="2" charset="-34"/>
              </a:rPr>
              <a:t>Investors face significant challenges in accurately predicting returns and optimizing portfolios for maximum profitability</a:t>
            </a:r>
            <a:endParaRPr lang="en-US">
              <a:latin typeface="Ayuthaya" pitchFamily="2" charset="-34"/>
              <a:ea typeface="Ayuthaya" pitchFamily="2" charset="-34"/>
              <a:cs typeface="Ayuthaya" pitchFamily="2" charset="-34"/>
            </a:endParaRPr>
          </a:p>
        </p:txBody>
      </p:sp>
      <p:sp>
        <p:nvSpPr>
          <p:cNvPr id="8" name="Rounded Rectangle 7">
            <a:extLst>
              <a:ext uri="{FF2B5EF4-FFF2-40B4-BE49-F238E27FC236}">
                <a16:creationId xmlns:a16="http://schemas.microsoft.com/office/drawing/2014/main" id="{F789F7AB-D8E7-0BE9-3D5B-E2141BB4A40C}"/>
              </a:ext>
            </a:extLst>
          </p:cNvPr>
          <p:cNvSpPr/>
          <p:nvPr/>
        </p:nvSpPr>
        <p:spPr>
          <a:xfrm>
            <a:off x="4891367" y="3300694"/>
            <a:ext cx="5537317" cy="109450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1"/>
                </a:solidFill>
                <a:latin typeface="Ayuthaya" pitchFamily="2" charset="-34"/>
                <a:ea typeface="Ayuthaya" pitchFamily="2" charset="-34"/>
                <a:cs typeface="Ayuthaya" pitchFamily="2" charset="-34"/>
              </a:rPr>
              <a:t>Absence of robust techniques tailored specifically to the dynamic nature of the cryptocurrency market</a:t>
            </a:r>
          </a:p>
        </p:txBody>
      </p:sp>
      <p:sp>
        <p:nvSpPr>
          <p:cNvPr id="10" name="Rounded Rectangle 9">
            <a:extLst>
              <a:ext uri="{FF2B5EF4-FFF2-40B4-BE49-F238E27FC236}">
                <a16:creationId xmlns:a16="http://schemas.microsoft.com/office/drawing/2014/main" id="{01CF2A2B-84D7-288D-48CA-041DFC70A17D}"/>
              </a:ext>
            </a:extLst>
          </p:cNvPr>
          <p:cNvSpPr/>
          <p:nvPr/>
        </p:nvSpPr>
        <p:spPr>
          <a:xfrm>
            <a:off x="4373838" y="4984004"/>
            <a:ext cx="6054845" cy="109450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solidFill>
                <a:schemeClr val="bg1"/>
              </a:solidFill>
              <a:latin typeface="Ayuthaya" pitchFamily="2" charset="-34"/>
              <a:ea typeface="Ayuthaya" pitchFamily="2" charset="-34"/>
              <a:cs typeface="Ayuthaya" pitchFamily="2" charset="-34"/>
            </a:endParaRPr>
          </a:p>
          <a:p>
            <a:pPr algn="l"/>
            <a:endParaRPr lang="en-US">
              <a:solidFill>
                <a:schemeClr val="bg1"/>
              </a:solidFill>
              <a:latin typeface="Ayuthaya" pitchFamily="2" charset="-34"/>
              <a:ea typeface="Ayuthaya" pitchFamily="2" charset="-34"/>
              <a:cs typeface="Ayuthaya" pitchFamily="2" charset="-34"/>
            </a:endParaRPr>
          </a:p>
          <a:p>
            <a:pPr algn="l"/>
            <a:r>
              <a:rPr lang="en-US">
                <a:solidFill>
                  <a:schemeClr val="bg1"/>
                </a:solidFill>
                <a:latin typeface="Ayuthaya" pitchFamily="2" charset="-34"/>
                <a:ea typeface="Ayuthaya" pitchFamily="2" charset="-34"/>
                <a:cs typeface="Ayuthaya" pitchFamily="2" charset="-34"/>
              </a:rPr>
              <a:t>Develop AI-driven solutions that offer precise predictions and optimized trading strategies, empowering investors to make informed decisions</a:t>
            </a:r>
            <a:br>
              <a:rPr lang="en-US" b="0" i="0">
                <a:solidFill>
                  <a:srgbClr val="FFFFFF"/>
                </a:solidFill>
                <a:effectLst/>
                <a:latin typeface="Söhne"/>
              </a:rPr>
            </a:br>
            <a:endParaRPr lang="en-US" b="0" i="0">
              <a:solidFill>
                <a:srgbClr val="FFFFFF"/>
              </a:solidFill>
              <a:effectLst/>
              <a:latin typeface="Söhne"/>
            </a:endParaRPr>
          </a:p>
          <a:p>
            <a:pPr algn="ctr"/>
            <a:endParaRPr lang="en-US"/>
          </a:p>
        </p:txBody>
      </p:sp>
      <p:pic>
        <p:nvPicPr>
          <p:cNvPr id="4100" name="Picture 4" descr="FLCTD">
            <a:extLst>
              <a:ext uri="{FF2B5EF4-FFF2-40B4-BE49-F238E27FC236}">
                <a16:creationId xmlns:a16="http://schemas.microsoft.com/office/drawing/2014/main" id="{787E77E2-6B1A-5998-11B4-3B5F364D8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727" y="3244791"/>
            <a:ext cx="1248641" cy="1248641"/>
          </a:xfrm>
          <a:prstGeom prst="rect">
            <a:avLst/>
          </a:prstGeom>
          <a:solidFill>
            <a:srgbClr val="FBF4FC"/>
          </a:solidFill>
        </p:spPr>
      </p:pic>
      <p:pic>
        <p:nvPicPr>
          <p:cNvPr id="4102" name="Picture 6" descr="Do You Have a Strategic Marketing Plan? - The LEE Group, MI LLC.">
            <a:extLst>
              <a:ext uri="{FF2B5EF4-FFF2-40B4-BE49-F238E27FC236}">
                <a16:creationId xmlns:a16="http://schemas.microsoft.com/office/drawing/2014/main" id="{8720C4E2-16D6-9A7D-5E76-3FC66B2A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139" y="4951133"/>
            <a:ext cx="1155700" cy="1160250"/>
          </a:xfrm>
          <a:prstGeom prst="rect">
            <a:avLst/>
          </a:prstGeom>
          <a:solidFill>
            <a:srgbClr val="FBF4FC"/>
          </a:solidFill>
        </p:spPr>
      </p:pic>
      <p:sp>
        <p:nvSpPr>
          <p:cNvPr id="11" name="TextBox 10">
            <a:extLst>
              <a:ext uri="{FF2B5EF4-FFF2-40B4-BE49-F238E27FC236}">
                <a16:creationId xmlns:a16="http://schemas.microsoft.com/office/drawing/2014/main" id="{173C2BBF-42EE-A275-0E17-995BCD5C09FF}"/>
              </a:ext>
            </a:extLst>
          </p:cNvPr>
          <p:cNvSpPr txBox="1"/>
          <p:nvPr/>
        </p:nvSpPr>
        <p:spPr>
          <a:xfrm>
            <a:off x="1474691" y="1903798"/>
            <a:ext cx="1511900" cy="461665"/>
          </a:xfrm>
          <a:prstGeom prst="rect">
            <a:avLst/>
          </a:prstGeom>
          <a:noFill/>
        </p:spPr>
        <p:txBody>
          <a:bodyPr wrap="square" rtlCol="0">
            <a:spAutoFit/>
          </a:bodyPr>
          <a:lstStyle/>
          <a:p>
            <a:r>
              <a:rPr lang="en-US" sz="2400" b="0" i="0">
                <a:solidFill>
                  <a:schemeClr val="bg2"/>
                </a:solidFill>
                <a:effectLst/>
                <a:latin typeface="Ayuthaya" pitchFamily="2" charset="-34"/>
                <a:ea typeface="Ayuthaya" pitchFamily="2" charset="-34"/>
                <a:cs typeface="Ayuthaya" pitchFamily="2" charset="-34"/>
              </a:rPr>
              <a:t>Problem</a:t>
            </a:r>
            <a:endParaRPr lang="en-US" sz="2400">
              <a:solidFill>
                <a:schemeClr val="bg2"/>
              </a:solidFill>
            </a:endParaRPr>
          </a:p>
        </p:txBody>
      </p:sp>
      <p:sp>
        <p:nvSpPr>
          <p:cNvPr id="13" name="TextBox 12">
            <a:extLst>
              <a:ext uri="{FF2B5EF4-FFF2-40B4-BE49-F238E27FC236}">
                <a16:creationId xmlns:a16="http://schemas.microsoft.com/office/drawing/2014/main" id="{F04CB27E-17B9-21B4-B61D-915C5EDE6012}"/>
              </a:ext>
            </a:extLst>
          </p:cNvPr>
          <p:cNvSpPr txBox="1"/>
          <p:nvPr/>
        </p:nvSpPr>
        <p:spPr>
          <a:xfrm>
            <a:off x="1563931" y="5074680"/>
            <a:ext cx="1654207" cy="461665"/>
          </a:xfrm>
          <a:prstGeom prst="rect">
            <a:avLst/>
          </a:prstGeom>
          <a:noFill/>
        </p:spPr>
        <p:txBody>
          <a:bodyPr wrap="square" rtlCol="0">
            <a:spAutoFit/>
          </a:bodyPr>
          <a:lstStyle/>
          <a:p>
            <a:r>
              <a:rPr lang="en-US" sz="2400" b="0" i="0">
                <a:solidFill>
                  <a:schemeClr val="bg2"/>
                </a:solidFill>
                <a:effectLst/>
                <a:latin typeface="Ayuthaya" pitchFamily="2" charset="-34"/>
                <a:ea typeface="Ayuthaya" pitchFamily="2" charset="-34"/>
                <a:cs typeface="Ayuthaya" pitchFamily="2" charset="-34"/>
              </a:rPr>
              <a:t>Solution</a:t>
            </a:r>
            <a:endParaRPr lang="en-US" sz="2400">
              <a:solidFill>
                <a:schemeClr val="bg2"/>
              </a:solidFill>
            </a:endParaRPr>
          </a:p>
        </p:txBody>
      </p:sp>
      <p:sp>
        <p:nvSpPr>
          <p:cNvPr id="16" name="TextBox 15">
            <a:extLst>
              <a:ext uri="{FF2B5EF4-FFF2-40B4-BE49-F238E27FC236}">
                <a16:creationId xmlns:a16="http://schemas.microsoft.com/office/drawing/2014/main" id="{1DF3F32C-102D-1424-1FB5-35631B912BDE}"/>
              </a:ext>
            </a:extLst>
          </p:cNvPr>
          <p:cNvSpPr txBox="1"/>
          <p:nvPr/>
        </p:nvSpPr>
        <p:spPr>
          <a:xfrm>
            <a:off x="2755147" y="3617115"/>
            <a:ext cx="1511900" cy="461665"/>
          </a:xfrm>
          <a:prstGeom prst="rect">
            <a:avLst/>
          </a:prstGeom>
          <a:noFill/>
        </p:spPr>
        <p:txBody>
          <a:bodyPr wrap="square" rtlCol="0">
            <a:spAutoFit/>
          </a:bodyPr>
          <a:lstStyle/>
          <a:p>
            <a:r>
              <a:rPr lang="en-US" sz="2400" b="0" i="0">
                <a:solidFill>
                  <a:schemeClr val="bg2"/>
                </a:solidFill>
                <a:effectLst/>
                <a:latin typeface="Ayuthaya" pitchFamily="2" charset="-34"/>
                <a:ea typeface="Ayuthaya" pitchFamily="2" charset="-34"/>
                <a:cs typeface="Ayuthaya" pitchFamily="2" charset="-34"/>
              </a:rPr>
              <a:t>Gap</a:t>
            </a:r>
            <a:endParaRPr lang="en-US" sz="2400">
              <a:solidFill>
                <a:schemeClr val="bg2"/>
              </a:solidFill>
            </a:endParaRPr>
          </a:p>
        </p:txBody>
      </p:sp>
      <p:pic>
        <p:nvPicPr>
          <p:cNvPr id="4106" name="Picture 10" descr="Problem Icon&quot; Images – Browse 176 Stock Photos, Vectors, and Video | Adobe  Stock">
            <a:extLst>
              <a:ext uri="{FF2B5EF4-FFF2-40B4-BE49-F238E27FC236}">
                <a16:creationId xmlns:a16="http://schemas.microsoft.com/office/drawing/2014/main" id="{225D3297-4042-A6B8-856E-DF2D573F25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333" t="5315" r="11607" b="18396"/>
          <a:stretch/>
        </p:blipFill>
        <p:spPr bwMode="auto">
          <a:xfrm>
            <a:off x="2986591" y="1586728"/>
            <a:ext cx="1194305" cy="1197897"/>
          </a:xfrm>
          <a:prstGeom prst="rect">
            <a:avLst/>
          </a:prstGeom>
          <a:solidFill>
            <a:srgbClr val="FBF4FC"/>
          </a:solidFill>
        </p:spPr>
      </p:pic>
      <p:sp>
        <p:nvSpPr>
          <p:cNvPr id="2" name="Google Shape;107;p2">
            <a:extLst>
              <a:ext uri="{FF2B5EF4-FFF2-40B4-BE49-F238E27FC236}">
                <a16:creationId xmlns:a16="http://schemas.microsoft.com/office/drawing/2014/main" id="{5D70802C-43F8-7914-8A21-110C82B70840}"/>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What can investors do to potentially make money on their investments?</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3322173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F0FFE012-423C-B936-9186-EAD24AA54A3A}"/>
              </a:ext>
            </a:extLst>
          </p:cNvPr>
          <p:cNvCxnSpPr/>
          <p:nvPr/>
        </p:nvCxnSpPr>
        <p:spPr>
          <a:xfrm>
            <a:off x="385774" y="3246657"/>
            <a:ext cx="11459973" cy="0"/>
          </a:xfrm>
          <a:prstGeom prst="straightConnector1">
            <a:avLst/>
          </a:prstGeom>
          <a:ln w="57150">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Solution approach</a:t>
            </a:r>
            <a:endParaRPr lang="en-US" sz="3200">
              <a:solidFill>
                <a:schemeClr val="bg2"/>
              </a:solidFill>
              <a:latin typeface="Ayuthaya" pitchFamily="2" charset="-34"/>
              <a:ea typeface="Ayuthaya" pitchFamily="2" charset="-34"/>
              <a:cs typeface="Ayuthaya" pitchFamily="2" charset="-34"/>
              <a:sym typeface="Malgun Gothic"/>
            </a:endParaRPr>
          </a:p>
        </p:txBody>
      </p:sp>
      <p:sp>
        <p:nvSpPr>
          <p:cNvPr id="127" name="Google Shape;127;p2"/>
          <p:cNvSpPr txBox="1"/>
          <p:nvPr/>
        </p:nvSpPr>
        <p:spPr>
          <a:xfrm>
            <a:off x="9829168" y="1568231"/>
            <a:ext cx="2086253" cy="10310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Future Scope &amp; Learning</a:t>
            </a:r>
            <a:endParaRPr lang="en-US">
              <a:solidFill>
                <a:schemeClr val="bg2"/>
              </a:solidFill>
              <a:latin typeface="Ayuthaya" pitchFamily="2" charset="-34"/>
              <a:ea typeface="Ayuthaya" pitchFamily="2" charset="-34"/>
              <a:cs typeface="Ayuthaya" pitchFamily="2" charset="-34"/>
            </a:endParaRPr>
          </a:p>
          <a:p>
            <a:pPr marL="0" marR="0" lvl="0" indent="0" algn="ctr" rtl="0">
              <a:spcBef>
                <a:spcPts val="0"/>
              </a:spcBef>
              <a:spcAft>
                <a:spcPts val="0"/>
              </a:spcAft>
              <a:buNone/>
            </a:pPr>
            <a:endParaRPr lang="en-US" sz="800">
              <a:solidFill>
                <a:srgbClr val="787877"/>
              </a:solidFill>
              <a:latin typeface="Ayuthaya" pitchFamily="2" charset="-34"/>
              <a:ea typeface="Ayuthaya" pitchFamily="2" charset="-34"/>
              <a:cs typeface="Ayuthaya" pitchFamily="2" charset="-34"/>
              <a:sym typeface="Malgun Gothic"/>
            </a:endParaRPr>
          </a:p>
          <a:p>
            <a:pPr marL="0" marR="0" lvl="0" indent="0" algn="ctr" rtl="0">
              <a:spcBef>
                <a:spcPts val="0"/>
              </a:spcBef>
              <a:spcAft>
                <a:spcPts val="0"/>
              </a:spcAft>
              <a:buNone/>
            </a:pPr>
            <a:r>
              <a:rPr lang="en-US" sz="1200">
                <a:solidFill>
                  <a:srgbClr val="787877"/>
                </a:solidFill>
                <a:latin typeface="Ayuthaya" pitchFamily="2" charset="-34"/>
                <a:ea typeface="Ayuthaya" pitchFamily="2" charset="-34"/>
                <a:cs typeface="Ayuthaya" pitchFamily="2" charset="-34"/>
                <a:sym typeface="Malgun Gothic"/>
              </a:rPr>
              <a:t>Future scope to improve the approach </a:t>
            </a:r>
            <a:endParaRPr lang="en-US" sz="1200">
              <a:latin typeface="Ayuthaya" pitchFamily="2" charset="-34"/>
              <a:ea typeface="Ayuthaya" pitchFamily="2" charset="-34"/>
              <a:cs typeface="Ayuthaya" pitchFamily="2" charset="-34"/>
            </a:endParaRPr>
          </a:p>
        </p:txBody>
      </p:sp>
      <p:sp>
        <p:nvSpPr>
          <p:cNvPr id="5" name="Google Shape;115;p2">
            <a:extLst>
              <a:ext uri="{FF2B5EF4-FFF2-40B4-BE49-F238E27FC236}">
                <a16:creationId xmlns:a16="http://schemas.microsoft.com/office/drawing/2014/main" id="{F68288AB-F085-0709-0B01-8AB58CFFBDF6}"/>
              </a:ext>
            </a:extLst>
          </p:cNvPr>
          <p:cNvSpPr txBox="1"/>
          <p:nvPr/>
        </p:nvSpPr>
        <p:spPr>
          <a:xfrm>
            <a:off x="3600770" y="3843160"/>
            <a:ext cx="2389935" cy="1107955"/>
          </a:xfrm>
          <a:prstGeom prst="rect">
            <a:avLst/>
          </a:prstGeom>
          <a:noFill/>
          <a:ln>
            <a:noFill/>
          </a:ln>
        </p:spPr>
        <p:txBody>
          <a:bodyPr spcFirstLastPara="1" wrap="square" lIns="91425" tIns="45700" rIns="91425" bIns="45700" anchor="t" anchorCtr="0">
            <a:spAutoFit/>
          </a:bodyPr>
          <a:lstStyle/>
          <a:p>
            <a:pPr algn="ctr"/>
            <a:r>
              <a:rPr lang="en-US" b="1">
                <a:solidFill>
                  <a:schemeClr val="bg2"/>
                </a:solidFill>
                <a:latin typeface="Ayuthaya" pitchFamily="2" charset="-34"/>
                <a:ea typeface="Ayuthaya" pitchFamily="2" charset="-34"/>
                <a:cs typeface="Ayuthaya" pitchFamily="2" charset="-34"/>
                <a:sym typeface="Malgun Gothic"/>
              </a:rPr>
              <a:t>Predictive Modelling</a:t>
            </a:r>
          </a:p>
          <a:p>
            <a:pPr marR="0" lvl="0" algn="ctr" rtl="0">
              <a:spcBef>
                <a:spcPts val="0"/>
              </a:spcBef>
              <a:spcAft>
                <a:spcPts val="0"/>
              </a:spcAft>
            </a:pPr>
            <a:endParaRPr lang="en-US" sz="800">
              <a:solidFill>
                <a:srgbClr val="787877"/>
              </a:solidFill>
              <a:latin typeface="Ayuthaya" pitchFamily="2" charset="-34"/>
              <a:ea typeface="Ayuthaya" pitchFamily="2" charset="-34"/>
              <a:cs typeface="Ayuthaya" pitchFamily="2" charset="-34"/>
              <a:sym typeface="Malgun Gothic"/>
            </a:endParaRPr>
          </a:p>
          <a:p>
            <a:pPr marR="0" lvl="0" algn="ctr" rtl="0">
              <a:spcBef>
                <a:spcPts val="0"/>
              </a:spcBef>
              <a:spcAft>
                <a:spcPts val="0"/>
              </a:spcAft>
            </a:pPr>
            <a:r>
              <a:rPr lang="en-US" sz="1200">
                <a:solidFill>
                  <a:srgbClr val="787877"/>
                </a:solidFill>
                <a:latin typeface="Ayuthaya" pitchFamily="2" charset="-34"/>
                <a:ea typeface="Ayuthaya" pitchFamily="2" charset="-34"/>
                <a:cs typeface="Ayuthaya" pitchFamily="2" charset="-34"/>
                <a:sym typeface="Malgun Gothic"/>
              </a:rPr>
              <a:t>Predict </a:t>
            </a:r>
            <a:r>
              <a:rPr lang="en-US" sz="1200" dirty="0">
                <a:solidFill>
                  <a:srgbClr val="787877"/>
                </a:solidFill>
                <a:latin typeface="Ayuthaya" pitchFamily="2" charset="-34"/>
                <a:ea typeface="Ayuthaya" pitchFamily="2" charset="-34"/>
                <a:cs typeface="Ayuthaya" pitchFamily="2" charset="-34"/>
                <a:sym typeface="Malgun Gothic"/>
              </a:rPr>
              <a:t>closing price</a:t>
            </a:r>
            <a:r>
              <a:rPr lang="en-US" sz="1200">
                <a:solidFill>
                  <a:srgbClr val="787877"/>
                </a:solidFill>
                <a:latin typeface="Ayuthaya" pitchFamily="2" charset="-34"/>
                <a:ea typeface="Ayuthaya" pitchFamily="2" charset="-34"/>
                <a:cs typeface="Ayuthaya" pitchFamily="2" charset="-34"/>
                <a:sym typeface="Malgun Gothic"/>
              </a:rPr>
              <a:t> for each asset at a date level</a:t>
            </a:r>
          </a:p>
          <a:p>
            <a:pPr marL="0" marR="0" lvl="0" indent="0" algn="ctr" rtl="0">
              <a:spcBef>
                <a:spcPts val="0"/>
              </a:spcBef>
              <a:spcAft>
                <a:spcPts val="0"/>
              </a:spcAft>
              <a:buNone/>
            </a:pPr>
            <a:endParaRPr lang="en-US" sz="800">
              <a:solidFill>
                <a:srgbClr val="787877"/>
              </a:solidFill>
              <a:latin typeface="Ayuthaya" pitchFamily="2" charset="-34"/>
              <a:ea typeface="Ayuthaya" pitchFamily="2" charset="-34"/>
              <a:cs typeface="Ayuthaya" pitchFamily="2" charset="-34"/>
              <a:sym typeface="Malgun Gothic"/>
            </a:endParaRPr>
          </a:p>
        </p:txBody>
      </p:sp>
      <p:sp>
        <p:nvSpPr>
          <p:cNvPr id="9" name="Google Shape;124;p2">
            <a:extLst>
              <a:ext uri="{FF2B5EF4-FFF2-40B4-BE49-F238E27FC236}">
                <a16:creationId xmlns:a16="http://schemas.microsoft.com/office/drawing/2014/main" id="{6D5A8E37-44AF-A533-8A8E-0F829F85C5A5}"/>
              </a:ext>
            </a:extLst>
          </p:cNvPr>
          <p:cNvSpPr txBox="1"/>
          <p:nvPr/>
        </p:nvSpPr>
        <p:spPr>
          <a:xfrm>
            <a:off x="7795471" y="3694891"/>
            <a:ext cx="2520203"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chemeClr val="bg2"/>
                </a:solidFill>
                <a:latin typeface="Ayuthaya" pitchFamily="2" charset="-34"/>
                <a:ea typeface="Ayuthaya" pitchFamily="2" charset="-34"/>
                <a:cs typeface="Ayuthaya" pitchFamily="2" charset="-34"/>
                <a:sym typeface="Malgun Gothic"/>
              </a:rPr>
              <a:t>Recommendations</a:t>
            </a:r>
            <a:endParaRPr lang="en-US" b="1">
              <a:solidFill>
                <a:schemeClr val="bg2"/>
              </a:solidFill>
              <a:latin typeface="Ayuthaya" pitchFamily="2" charset="-34"/>
              <a:ea typeface="Ayuthaya" pitchFamily="2" charset="-34"/>
              <a:cs typeface="Ayuthaya" pitchFamily="2" charset="-34"/>
            </a:endParaRPr>
          </a:p>
          <a:p>
            <a:pPr marL="0" marR="0" lvl="0" indent="0" algn="ctr" rtl="0">
              <a:spcBef>
                <a:spcPts val="0"/>
              </a:spcBef>
              <a:spcAft>
                <a:spcPts val="0"/>
              </a:spcAft>
              <a:buNone/>
            </a:pPr>
            <a:endParaRPr lang="en-US" sz="800">
              <a:solidFill>
                <a:srgbClr val="787877"/>
              </a:solidFill>
              <a:latin typeface="Ayuthaya" pitchFamily="2" charset="-34"/>
              <a:ea typeface="Ayuthaya" pitchFamily="2" charset="-34"/>
              <a:cs typeface="Ayuthaya" pitchFamily="2" charset="-34"/>
              <a:sym typeface="Malgun Gothic"/>
            </a:endParaRPr>
          </a:p>
          <a:p>
            <a:pPr marL="0" marR="0" lvl="0" indent="0" algn="ctr" rtl="0">
              <a:spcBef>
                <a:spcPts val="0"/>
              </a:spcBef>
              <a:spcAft>
                <a:spcPts val="0"/>
              </a:spcAft>
              <a:buNone/>
            </a:pPr>
            <a:r>
              <a:rPr lang="en-US" sz="1100">
                <a:solidFill>
                  <a:srgbClr val="787877"/>
                </a:solidFill>
                <a:latin typeface="Ayuthaya" pitchFamily="2" charset="-34"/>
                <a:ea typeface="Ayuthaya" pitchFamily="2" charset="-34"/>
                <a:cs typeface="Ayuthaya" pitchFamily="2" charset="-34"/>
                <a:sym typeface="Malgun Gothic"/>
              </a:rPr>
              <a:t>Provide recommendations based on model results and portfolio values</a:t>
            </a:r>
            <a:endParaRPr lang="en-US">
              <a:solidFill>
                <a:srgbClr val="787877"/>
              </a:solidFill>
              <a:latin typeface="Ayuthaya" pitchFamily="2" charset="-34"/>
              <a:ea typeface="Ayuthaya" pitchFamily="2" charset="-34"/>
              <a:cs typeface="Ayuthaya" pitchFamily="2" charset="-34"/>
              <a:sym typeface="Malgun Gothic"/>
            </a:endParaRPr>
          </a:p>
        </p:txBody>
      </p:sp>
      <p:sp>
        <p:nvSpPr>
          <p:cNvPr id="12" name="Google Shape;115;p2">
            <a:extLst>
              <a:ext uri="{FF2B5EF4-FFF2-40B4-BE49-F238E27FC236}">
                <a16:creationId xmlns:a16="http://schemas.microsoft.com/office/drawing/2014/main" id="{05691164-E5AD-BF5F-1C3B-5D4A2483BA8D}"/>
              </a:ext>
            </a:extLst>
          </p:cNvPr>
          <p:cNvSpPr txBox="1"/>
          <p:nvPr/>
        </p:nvSpPr>
        <p:spPr>
          <a:xfrm>
            <a:off x="-8545" y="3843160"/>
            <a:ext cx="2389934" cy="1154122"/>
          </a:xfrm>
          <a:prstGeom prst="rect">
            <a:avLst/>
          </a:prstGeom>
          <a:noFill/>
          <a:ln>
            <a:noFill/>
          </a:ln>
        </p:spPr>
        <p:txBody>
          <a:bodyPr spcFirstLastPara="1" wrap="square" lIns="91425" tIns="45700" rIns="91425" bIns="45700" anchor="t" anchorCtr="0">
            <a:spAutoFit/>
          </a:bodyPr>
          <a:lstStyle/>
          <a:p>
            <a:pPr algn="ctr"/>
            <a:r>
              <a:rPr lang="en-US" b="1">
                <a:solidFill>
                  <a:schemeClr val="bg2"/>
                </a:solidFill>
                <a:latin typeface="Ayuthaya" pitchFamily="2" charset="-34"/>
                <a:ea typeface="Ayuthaya" pitchFamily="2" charset="-34"/>
                <a:cs typeface="Ayuthaya" pitchFamily="2" charset="-34"/>
                <a:sym typeface="Malgun Gothic"/>
              </a:rPr>
              <a:t>Exploratory Data Analysis (EDA) </a:t>
            </a:r>
          </a:p>
          <a:p>
            <a:pPr marL="0" marR="0" lvl="0" indent="0" algn="ctr" rtl="0">
              <a:spcBef>
                <a:spcPts val="0"/>
              </a:spcBef>
              <a:spcAft>
                <a:spcPts val="0"/>
              </a:spcAft>
              <a:buNone/>
            </a:pPr>
            <a:endParaRPr lang="en-US" sz="800">
              <a:solidFill>
                <a:srgbClr val="787877"/>
              </a:solidFill>
              <a:latin typeface="Ayuthaya" pitchFamily="2" charset="-34"/>
              <a:ea typeface="Ayuthaya" pitchFamily="2" charset="-34"/>
              <a:cs typeface="Ayuthaya" pitchFamily="2" charset="-34"/>
              <a:sym typeface="Malgun Gothic"/>
            </a:endParaRPr>
          </a:p>
          <a:p>
            <a:pPr marR="0" lvl="0" algn="ctr" rtl="0">
              <a:spcBef>
                <a:spcPts val="0"/>
              </a:spcBef>
              <a:spcAft>
                <a:spcPts val="0"/>
              </a:spcAft>
            </a:pPr>
            <a:r>
              <a:rPr lang="en-US" sz="1100">
                <a:solidFill>
                  <a:srgbClr val="787877"/>
                </a:solidFill>
                <a:latin typeface="Ayuthaya" pitchFamily="2" charset="-34"/>
                <a:ea typeface="Ayuthaya" pitchFamily="2" charset="-34"/>
                <a:cs typeface="Ayuthaya" pitchFamily="2" charset="-34"/>
                <a:sym typeface="Malgun Gothic"/>
              </a:rPr>
              <a:t>Dataset </a:t>
            </a:r>
            <a:r>
              <a:rPr lang="en-US" sz="1100" dirty="0">
                <a:solidFill>
                  <a:srgbClr val="787877"/>
                </a:solidFill>
                <a:latin typeface="Ayuthaya" pitchFamily="2" charset="-34"/>
                <a:ea typeface="Ayuthaya" pitchFamily="2" charset="-34"/>
                <a:cs typeface="Ayuthaya" pitchFamily="2" charset="-34"/>
                <a:sym typeface="Malgun Gothic"/>
              </a:rPr>
              <a:t>description </a:t>
            </a:r>
            <a:r>
              <a:rPr lang="en-US" sz="1100">
                <a:solidFill>
                  <a:srgbClr val="787877"/>
                </a:solidFill>
                <a:latin typeface="Ayuthaya" pitchFamily="2" charset="-34"/>
                <a:ea typeface="Ayuthaya" pitchFamily="2" charset="-34"/>
                <a:cs typeface="Ayuthaya" pitchFamily="2" charset="-34"/>
                <a:sym typeface="Malgun Gothic"/>
              </a:rPr>
              <a:t>and </a:t>
            </a:r>
          </a:p>
          <a:p>
            <a:pPr marR="0" lvl="0" algn="ctr" rtl="0">
              <a:spcBef>
                <a:spcPts val="0"/>
              </a:spcBef>
              <a:spcAft>
                <a:spcPts val="0"/>
              </a:spcAft>
            </a:pPr>
            <a:r>
              <a:rPr lang="en-US" sz="1100" dirty="0">
                <a:solidFill>
                  <a:srgbClr val="787877"/>
                </a:solidFill>
                <a:latin typeface="Ayuthaya" pitchFamily="2" charset="-34"/>
                <a:ea typeface="Ayuthaya" pitchFamily="2" charset="-34"/>
                <a:cs typeface="Ayuthaya" pitchFamily="2" charset="-34"/>
                <a:sym typeface="Malgun Gothic"/>
              </a:rPr>
              <a:t>identification</a:t>
            </a:r>
            <a:r>
              <a:rPr lang="en-US" sz="1100">
                <a:solidFill>
                  <a:srgbClr val="787877"/>
                </a:solidFill>
                <a:latin typeface="Ayuthaya" pitchFamily="2" charset="-34"/>
                <a:ea typeface="Ayuthaya" pitchFamily="2" charset="-34"/>
                <a:cs typeface="Ayuthaya" pitchFamily="2" charset="-34"/>
                <a:sym typeface="Malgun Gothic"/>
              </a:rPr>
              <a:t> of trends &amp; patterns in raw data</a:t>
            </a:r>
          </a:p>
        </p:txBody>
      </p:sp>
      <p:sp>
        <p:nvSpPr>
          <p:cNvPr id="14" name="Google Shape;121;p2">
            <a:extLst>
              <a:ext uri="{FF2B5EF4-FFF2-40B4-BE49-F238E27FC236}">
                <a16:creationId xmlns:a16="http://schemas.microsoft.com/office/drawing/2014/main" id="{5093DE5A-F42B-1054-FA71-1A050ACC6870}"/>
              </a:ext>
            </a:extLst>
          </p:cNvPr>
          <p:cNvSpPr txBox="1"/>
          <p:nvPr/>
        </p:nvSpPr>
        <p:spPr>
          <a:xfrm>
            <a:off x="1545416" y="1730941"/>
            <a:ext cx="2520203"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Data Modification </a:t>
            </a:r>
          </a:p>
          <a:p>
            <a:pPr marL="0" marR="0" lvl="0" indent="0" algn="ctr" rtl="0">
              <a:spcBef>
                <a:spcPts val="0"/>
              </a:spcBef>
              <a:spcAft>
                <a:spcPts val="0"/>
              </a:spcAft>
              <a:buNone/>
            </a:pPr>
            <a:endParaRPr lang="en-US" sz="800" b="1">
              <a:solidFill>
                <a:schemeClr val="accent1">
                  <a:lumMod val="75000"/>
                </a:schemeClr>
              </a:solidFill>
              <a:latin typeface="Ayuthaya" pitchFamily="2" charset="-34"/>
              <a:ea typeface="Ayuthaya" pitchFamily="2" charset="-34"/>
              <a:cs typeface="Ayuthaya" pitchFamily="2" charset="-34"/>
              <a:sym typeface="Malgun Gothic"/>
            </a:endParaRPr>
          </a:p>
          <a:p>
            <a:pPr marR="0" lvl="0" algn="ctr" rtl="0">
              <a:spcBef>
                <a:spcPts val="0"/>
              </a:spcBef>
              <a:spcAft>
                <a:spcPts val="0"/>
              </a:spcAft>
            </a:pPr>
            <a:r>
              <a:rPr lang="en-US" sz="1200">
                <a:solidFill>
                  <a:srgbClr val="787877"/>
                </a:solidFill>
                <a:latin typeface="Ayuthaya" pitchFamily="2" charset="-34"/>
                <a:ea typeface="Ayuthaya" pitchFamily="2" charset="-34"/>
                <a:cs typeface="Ayuthaya" pitchFamily="2" charset="-34"/>
                <a:sym typeface="Malgun Gothic"/>
              </a:rPr>
              <a:t>Handling </a:t>
            </a:r>
            <a:r>
              <a:rPr lang="en-US" sz="1200" dirty="0">
                <a:solidFill>
                  <a:srgbClr val="787877"/>
                </a:solidFill>
                <a:latin typeface="Ayuthaya" pitchFamily="2" charset="-34"/>
                <a:ea typeface="Ayuthaya" pitchFamily="2" charset="-34"/>
                <a:cs typeface="Ayuthaya" pitchFamily="2" charset="-34"/>
                <a:sym typeface="Malgun Gothic"/>
              </a:rPr>
              <a:t>data anomalies </a:t>
            </a:r>
            <a:r>
              <a:rPr lang="en-US" sz="1200">
                <a:solidFill>
                  <a:srgbClr val="787877"/>
                </a:solidFill>
                <a:latin typeface="Ayuthaya" pitchFamily="2" charset="-34"/>
                <a:ea typeface="Ayuthaya" pitchFamily="2" charset="-34"/>
                <a:cs typeface="Ayuthaya" pitchFamily="2" charset="-34"/>
                <a:sym typeface="Malgun Gothic"/>
              </a:rPr>
              <a:t>and </a:t>
            </a:r>
            <a:r>
              <a:rPr lang="en-US" sz="1200" dirty="0">
                <a:solidFill>
                  <a:srgbClr val="787877"/>
                </a:solidFill>
                <a:latin typeface="Ayuthaya" pitchFamily="2" charset="-34"/>
                <a:ea typeface="Ayuthaya" pitchFamily="2" charset="-34"/>
                <a:cs typeface="Ayuthaya" pitchFamily="2" charset="-34"/>
                <a:sym typeface="Malgun Gothic"/>
              </a:rPr>
              <a:t>feature engineering </a:t>
            </a:r>
            <a:r>
              <a:rPr lang="en-US" sz="1200">
                <a:solidFill>
                  <a:srgbClr val="787877"/>
                </a:solidFill>
                <a:latin typeface="Ayuthaya" pitchFamily="2" charset="-34"/>
                <a:ea typeface="Ayuthaya" pitchFamily="2" charset="-34"/>
                <a:cs typeface="Ayuthaya" pitchFamily="2" charset="-34"/>
                <a:sym typeface="Malgun Gothic"/>
              </a:rPr>
              <a:t>to prepare </a:t>
            </a:r>
            <a:r>
              <a:rPr lang="en-US" sz="1200" dirty="0">
                <a:solidFill>
                  <a:srgbClr val="787877"/>
                </a:solidFill>
                <a:latin typeface="Ayuthaya" pitchFamily="2" charset="-34"/>
                <a:ea typeface="Ayuthaya" pitchFamily="2" charset="-34"/>
                <a:cs typeface="Ayuthaya" pitchFamily="2" charset="-34"/>
                <a:sym typeface="Malgun Gothic"/>
              </a:rPr>
              <a:t>dataset</a:t>
            </a:r>
            <a:endParaRPr lang="en-US" sz="1200">
              <a:solidFill>
                <a:srgbClr val="787877"/>
              </a:solidFill>
              <a:latin typeface="Ayuthaya" pitchFamily="2" charset="-34"/>
              <a:ea typeface="Ayuthaya" pitchFamily="2" charset="-34"/>
              <a:cs typeface="Ayuthaya" pitchFamily="2" charset="-34"/>
              <a:sym typeface="Malgun Gothic"/>
            </a:endParaRPr>
          </a:p>
          <a:p>
            <a:pPr marL="0" marR="0" lvl="0" indent="0" algn="ctr" rtl="0">
              <a:spcBef>
                <a:spcPts val="0"/>
              </a:spcBef>
              <a:spcAft>
                <a:spcPts val="0"/>
              </a:spcAft>
              <a:buNone/>
            </a:pPr>
            <a:endParaRPr lang="en-US" b="1">
              <a:solidFill>
                <a:schemeClr val="accent1">
                  <a:lumMod val="75000"/>
                </a:schemeClr>
              </a:solidFill>
              <a:latin typeface="Ayuthaya" pitchFamily="2" charset="-34"/>
              <a:ea typeface="Ayuthaya" pitchFamily="2" charset="-34"/>
              <a:cs typeface="Ayuthaya" pitchFamily="2" charset="-34"/>
              <a:sym typeface="Malgun Gothic"/>
            </a:endParaRPr>
          </a:p>
          <a:p>
            <a:pPr marL="0" marR="0" lvl="0" indent="0" algn="ctr" rtl="0">
              <a:spcBef>
                <a:spcPts val="0"/>
              </a:spcBef>
              <a:spcAft>
                <a:spcPts val="0"/>
              </a:spcAft>
              <a:buNone/>
            </a:pPr>
            <a:endParaRPr lang="en-US" sz="800" b="1">
              <a:solidFill>
                <a:srgbClr val="6C4C15"/>
              </a:solidFill>
              <a:latin typeface="Ayuthaya" pitchFamily="2" charset="-34"/>
              <a:ea typeface="Ayuthaya" pitchFamily="2" charset="-34"/>
              <a:cs typeface="Ayuthaya" pitchFamily="2" charset="-34"/>
              <a:sym typeface="Malgun Gothic"/>
            </a:endParaRPr>
          </a:p>
        </p:txBody>
      </p:sp>
      <p:sp>
        <p:nvSpPr>
          <p:cNvPr id="15" name="Google Shape;124;p2">
            <a:extLst>
              <a:ext uri="{FF2B5EF4-FFF2-40B4-BE49-F238E27FC236}">
                <a16:creationId xmlns:a16="http://schemas.microsoft.com/office/drawing/2014/main" id="{E2974722-B554-11EA-6A2F-C4BAA7E3FA98}"/>
              </a:ext>
            </a:extLst>
          </p:cNvPr>
          <p:cNvSpPr txBox="1"/>
          <p:nvPr/>
        </p:nvSpPr>
        <p:spPr>
          <a:xfrm>
            <a:off x="5624416" y="1500532"/>
            <a:ext cx="2520203" cy="135417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a:solidFill>
                  <a:schemeClr val="bg2"/>
                </a:solidFill>
                <a:latin typeface="Ayuthaya" pitchFamily="2" charset="-34"/>
                <a:ea typeface="Ayuthaya" pitchFamily="2" charset="-34"/>
                <a:cs typeface="Ayuthaya" pitchFamily="2" charset="-34"/>
                <a:sym typeface="Malgun Gothic"/>
              </a:rPr>
              <a:t>Portfolio Optimization</a:t>
            </a:r>
          </a:p>
          <a:p>
            <a:pPr marL="0" marR="0" lvl="0" indent="0" algn="ctr" rtl="0">
              <a:spcBef>
                <a:spcPts val="0"/>
              </a:spcBef>
              <a:spcAft>
                <a:spcPts val="0"/>
              </a:spcAft>
              <a:buNone/>
            </a:pPr>
            <a:endParaRPr lang="en-US" sz="800" b="1">
              <a:solidFill>
                <a:schemeClr val="accent1">
                  <a:lumMod val="75000"/>
                </a:schemeClr>
              </a:solidFill>
              <a:latin typeface="Ayuthaya" pitchFamily="2" charset="-34"/>
              <a:ea typeface="Ayuthaya" pitchFamily="2" charset="-34"/>
              <a:cs typeface="Ayuthaya" pitchFamily="2" charset="-34"/>
              <a:sym typeface="Malgun Gothic"/>
            </a:endParaRPr>
          </a:p>
          <a:p>
            <a:pPr marL="0" indent="0" algn="ctr">
              <a:buFont typeface="Arial"/>
              <a:buNone/>
            </a:pPr>
            <a:r>
              <a:rPr lang="en-US" sz="1200">
                <a:solidFill>
                  <a:srgbClr val="787877"/>
                </a:solidFill>
                <a:latin typeface="Ayuthaya" pitchFamily="2" charset="-34"/>
                <a:ea typeface="Ayuthaya" pitchFamily="2" charset="-34"/>
                <a:cs typeface="Ayuthaya" pitchFamily="2" charset="-34"/>
                <a:sym typeface="Malgun Gothic"/>
              </a:rPr>
              <a:t>Create a buy/sell logic to optimize portfolio and maximize results</a:t>
            </a:r>
            <a:endParaRPr lang="en-US" sz="1200">
              <a:solidFill>
                <a:srgbClr val="787877"/>
              </a:solidFill>
              <a:latin typeface="Ayuthaya" pitchFamily="2" charset="-34"/>
              <a:ea typeface="Ayuthaya" pitchFamily="2" charset="-34"/>
              <a:cs typeface="Ayuthaya" pitchFamily="2" charset="-34"/>
            </a:endParaRPr>
          </a:p>
          <a:p>
            <a:pPr marL="0" marR="0" lvl="0" indent="0" algn="ctr" rtl="0">
              <a:spcBef>
                <a:spcPts val="0"/>
              </a:spcBef>
              <a:spcAft>
                <a:spcPts val="0"/>
              </a:spcAft>
              <a:buNone/>
            </a:pPr>
            <a:endParaRPr lang="en-US" sz="800">
              <a:solidFill>
                <a:srgbClr val="787877"/>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7;p2">
            <a:extLst>
              <a:ext uri="{FF2B5EF4-FFF2-40B4-BE49-F238E27FC236}">
                <a16:creationId xmlns:a16="http://schemas.microsoft.com/office/drawing/2014/main" id="{A8B61985-0D72-BC54-8285-29AF761F6E90}"/>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The road to making more money!</a:t>
            </a:r>
            <a:endParaRPr lang="en-US" sz="1600">
              <a:solidFill>
                <a:schemeClr val="tx2">
                  <a:lumMod val="75000"/>
                </a:schemeClr>
              </a:solidFill>
              <a:latin typeface="Ayuthaya" pitchFamily="2" charset="-34"/>
              <a:ea typeface="Ayuthaya" pitchFamily="2" charset="-34"/>
              <a:cs typeface="Ayuthaya" pitchFamily="2" charset="-34"/>
            </a:endParaRPr>
          </a:p>
        </p:txBody>
      </p:sp>
      <p:pic>
        <p:nvPicPr>
          <p:cNvPr id="10244" name="Picture 4" descr="Prediction Icons - Free SVG &amp; PNG Prediction Images - Noun Project">
            <a:extLst>
              <a:ext uri="{FF2B5EF4-FFF2-40B4-BE49-F238E27FC236}">
                <a16:creationId xmlns:a16="http://schemas.microsoft.com/office/drawing/2014/main" id="{EB31A7DD-0B72-A50C-3A7B-5EEA68734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669" y="2640242"/>
            <a:ext cx="1121366" cy="112136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46" name="Picture 6" descr="Data analysis Vector Icons free download in SVG, PNG Format">
            <a:extLst>
              <a:ext uri="{FF2B5EF4-FFF2-40B4-BE49-F238E27FC236}">
                <a16:creationId xmlns:a16="http://schemas.microsoft.com/office/drawing/2014/main" id="{EEFDE1EB-E3AD-6B9F-78DB-5CA14F5AC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12" y="2679492"/>
            <a:ext cx="954067" cy="95406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48" name="Picture 8" descr="Portfolio - Free travel icons">
            <a:extLst>
              <a:ext uri="{FF2B5EF4-FFF2-40B4-BE49-F238E27FC236}">
                <a16:creationId xmlns:a16="http://schemas.microsoft.com/office/drawing/2014/main" id="{99A2689E-0E64-85A7-FF2E-87F8BA0752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154" y="2743981"/>
            <a:ext cx="954067" cy="95406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50" name="Picture 10" descr="Recommendation icon PNG and SVG Vector Free Download">
            <a:extLst>
              <a:ext uri="{FF2B5EF4-FFF2-40B4-BE49-F238E27FC236}">
                <a16:creationId xmlns:a16="http://schemas.microsoft.com/office/drawing/2014/main" id="{90681D80-D9CA-C7A8-A9B8-6AC9C49D05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198" y="2781843"/>
            <a:ext cx="1268316" cy="851716"/>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Future - Free miscellaneous icons">
            <a:extLst>
              <a:ext uri="{FF2B5EF4-FFF2-40B4-BE49-F238E27FC236}">
                <a16:creationId xmlns:a16="http://schemas.microsoft.com/office/drawing/2014/main" id="{4F62FDE0-CEA1-32BD-9A4D-812CD2DD6F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8685" y="2793457"/>
            <a:ext cx="954067" cy="95406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54" name="Picture 14" descr="Data Update icon PNG and SVG Vector Free Download">
            <a:extLst>
              <a:ext uri="{FF2B5EF4-FFF2-40B4-BE49-F238E27FC236}">
                <a16:creationId xmlns:a16="http://schemas.microsoft.com/office/drawing/2014/main" id="{83975C63-C5D2-59EB-3B8E-F2F1A7844C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4909" y="2835285"/>
            <a:ext cx="761216" cy="771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2" name="Rectangle 11">
            <a:extLst>
              <a:ext uri="{FF2B5EF4-FFF2-40B4-BE49-F238E27FC236}">
                <a16:creationId xmlns:a16="http://schemas.microsoft.com/office/drawing/2014/main" id="{C03C28F3-9A51-32CC-1095-D2DF89B2EC37}"/>
              </a:ext>
            </a:extLst>
          </p:cNvPr>
          <p:cNvSpPr/>
          <p:nvPr/>
        </p:nvSpPr>
        <p:spPr>
          <a:xfrm>
            <a:off x="8160328" y="4197927"/>
            <a:ext cx="4031672" cy="762000"/>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a:latin typeface="Ayuthaya" pitchFamily="2" charset="-34"/>
                <a:ea typeface="Ayuthaya" pitchFamily="2" charset="-34"/>
                <a:cs typeface="Ayuthaya" pitchFamily="2" charset="-34"/>
              </a:rPr>
              <a:t>Data Analysis</a:t>
            </a:r>
          </a:p>
        </p:txBody>
      </p:sp>
      <p:pic>
        <p:nvPicPr>
          <p:cNvPr id="2" name="Picture 18" descr="cryptocurrency Icon - Free PNG &amp; SVG 3262833 - Noun Project">
            <a:extLst>
              <a:ext uri="{FF2B5EF4-FFF2-40B4-BE49-F238E27FC236}">
                <a16:creationId xmlns:a16="http://schemas.microsoft.com/office/drawing/2014/main" id="{295BEE29-834F-E99B-1AEF-74FBF7B16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78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E</a:t>
            </a:r>
            <a:r>
              <a:rPr lang="en-US" sz="2800" b="1" cap="small">
                <a:solidFill>
                  <a:schemeClr val="bg2"/>
                </a:solidFill>
                <a:latin typeface="Ayuthaya" pitchFamily="2" charset="-34"/>
                <a:ea typeface="Ayuthaya" pitchFamily="2" charset="-34"/>
                <a:cs typeface="Ayuthaya" pitchFamily="2" charset="-34"/>
                <a:sym typeface="Malgun Gothic"/>
              </a:rPr>
              <a:t>XPLORATORY DATA ANALYSIS</a:t>
            </a:r>
            <a:endParaRPr lang="en-US" sz="28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Bulleted List Vector SVG Icon - SVG Repo">
            <a:extLst>
              <a:ext uri="{FF2B5EF4-FFF2-40B4-BE49-F238E27FC236}">
                <a16:creationId xmlns:a16="http://schemas.microsoft.com/office/drawing/2014/main" id="{3BCE45C6-F205-9803-6159-28CDF67EFE1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6185" y="1411667"/>
            <a:ext cx="584736" cy="58473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5;p2">
            <a:extLst>
              <a:ext uri="{FF2B5EF4-FFF2-40B4-BE49-F238E27FC236}">
                <a16:creationId xmlns:a16="http://schemas.microsoft.com/office/drawing/2014/main" id="{0777D8E0-04C0-1F16-DE1C-0FDA5B51A1B0}"/>
              </a:ext>
            </a:extLst>
          </p:cNvPr>
          <p:cNvSpPr txBox="1"/>
          <p:nvPr/>
        </p:nvSpPr>
        <p:spPr>
          <a:xfrm>
            <a:off x="2153582" y="1465010"/>
            <a:ext cx="2660540"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No. of Rows &amp; Columns</a:t>
            </a:r>
          </a:p>
          <a:p>
            <a:pPr marR="0" lvl="0" algn="ctr" rtl="0">
              <a:spcBef>
                <a:spcPts val="0"/>
              </a:spcBef>
              <a:spcAft>
                <a:spcPts val="0"/>
              </a:spcAft>
            </a:pPr>
            <a:r>
              <a:rPr lang="en-US" sz="1200">
                <a:solidFill>
                  <a:srgbClr val="787877"/>
                </a:solidFill>
                <a:latin typeface="Ayuthaya" pitchFamily="2" charset="-34"/>
                <a:ea typeface="Ayuthaya" pitchFamily="2" charset="-34"/>
                <a:cs typeface="Ayuthaya" pitchFamily="2" charset="-34"/>
                <a:sym typeface="Malgun Gothic"/>
              </a:rPr>
              <a:t>24M Rows &amp; 10 Columns</a:t>
            </a:r>
          </a:p>
        </p:txBody>
      </p:sp>
      <p:pic>
        <p:nvPicPr>
          <p:cNvPr id="10" name="Picture 14" descr="Time period line outline icon Royalty Free Vector Image">
            <a:extLst>
              <a:ext uri="{FF2B5EF4-FFF2-40B4-BE49-F238E27FC236}">
                <a16:creationId xmlns:a16="http://schemas.microsoft.com/office/drawing/2014/main" id="{7D8C16A7-E5EE-DF74-D23D-59AE68114F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286"/>
          <a:stretch/>
        </p:blipFill>
        <p:spPr bwMode="auto">
          <a:xfrm>
            <a:off x="1212813" y="4507377"/>
            <a:ext cx="1051480" cy="984725"/>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15;p2">
            <a:extLst>
              <a:ext uri="{FF2B5EF4-FFF2-40B4-BE49-F238E27FC236}">
                <a16:creationId xmlns:a16="http://schemas.microsoft.com/office/drawing/2014/main" id="{C80AF426-FCC3-5623-019D-7C51FB3C63BE}"/>
              </a:ext>
            </a:extLst>
          </p:cNvPr>
          <p:cNvSpPr txBox="1"/>
          <p:nvPr/>
        </p:nvSpPr>
        <p:spPr>
          <a:xfrm>
            <a:off x="2373655" y="2566035"/>
            <a:ext cx="1975072"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Level of data</a:t>
            </a:r>
          </a:p>
          <a:p>
            <a:pPr marR="0" lvl="0" algn="ctr" rtl="0">
              <a:spcBef>
                <a:spcPts val="0"/>
              </a:spcBef>
              <a:spcAft>
                <a:spcPts val="0"/>
              </a:spcAft>
            </a:pPr>
            <a:r>
              <a:rPr lang="en-US" sz="1200">
                <a:solidFill>
                  <a:srgbClr val="787877"/>
                </a:solidFill>
                <a:latin typeface="Ayuthaya" pitchFamily="2" charset="-34"/>
                <a:ea typeface="Ayuthaya" pitchFamily="2" charset="-34"/>
                <a:cs typeface="Ayuthaya" pitchFamily="2" charset="-34"/>
                <a:sym typeface="Malgun Gothic"/>
              </a:rPr>
              <a:t>Asset ID, Minute</a:t>
            </a:r>
          </a:p>
        </p:txBody>
      </p:sp>
      <p:sp>
        <p:nvSpPr>
          <p:cNvPr id="14" name="Google Shape;115;p2">
            <a:extLst>
              <a:ext uri="{FF2B5EF4-FFF2-40B4-BE49-F238E27FC236}">
                <a16:creationId xmlns:a16="http://schemas.microsoft.com/office/drawing/2014/main" id="{1F5FDBEA-B5BE-23C4-1A84-C93EED07CA66}"/>
              </a:ext>
            </a:extLst>
          </p:cNvPr>
          <p:cNvSpPr txBox="1"/>
          <p:nvPr/>
        </p:nvSpPr>
        <p:spPr>
          <a:xfrm>
            <a:off x="2213883" y="3681446"/>
            <a:ext cx="2453906"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Unique Assets</a:t>
            </a:r>
            <a:endParaRPr lang="en-US">
              <a:solidFill>
                <a:schemeClr val="bg2"/>
              </a:solidFill>
              <a:latin typeface="Ayuthaya" pitchFamily="2" charset="-34"/>
              <a:ea typeface="Ayuthaya" pitchFamily="2" charset="-34"/>
              <a:cs typeface="Ayuthaya" pitchFamily="2" charset="-34"/>
              <a:sym typeface="Malgun Gothic"/>
            </a:endParaRPr>
          </a:p>
          <a:p>
            <a:pPr marR="0" lvl="0" algn="ctr" rtl="0">
              <a:spcBef>
                <a:spcPts val="0"/>
              </a:spcBef>
              <a:spcAft>
                <a:spcPts val="0"/>
              </a:spcAft>
            </a:pPr>
            <a:r>
              <a:rPr lang="en-US" sz="1200">
                <a:solidFill>
                  <a:srgbClr val="787877"/>
                </a:solidFill>
                <a:latin typeface="Ayuthaya" pitchFamily="2" charset="-34"/>
                <a:ea typeface="Ayuthaya" pitchFamily="2" charset="-34"/>
                <a:cs typeface="Ayuthaya" pitchFamily="2" charset="-34"/>
                <a:sym typeface="Malgun Gothic"/>
              </a:rPr>
              <a:t>14 Unique assets</a:t>
            </a:r>
          </a:p>
        </p:txBody>
      </p:sp>
      <p:pic>
        <p:nvPicPr>
          <p:cNvPr id="15" name="Picture 2" descr="Digital Assets - Taxpayer Advocate Service">
            <a:extLst>
              <a:ext uri="{FF2B5EF4-FFF2-40B4-BE49-F238E27FC236}">
                <a16:creationId xmlns:a16="http://schemas.microsoft.com/office/drawing/2014/main" id="{4A0E1A3C-C32B-7DF4-772F-E3DCA8C6E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6620" y="3551170"/>
            <a:ext cx="791536" cy="7915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nalytics Icon Black White Background Shadow Vector Illustration Stock  Vector by ©PantherMediaSeller 352333092">
            <a:extLst>
              <a:ext uri="{FF2B5EF4-FFF2-40B4-BE49-F238E27FC236}">
                <a16:creationId xmlns:a16="http://schemas.microsoft.com/office/drawing/2014/main" id="{0DD8410F-8D94-A3F4-8B35-F6EA467379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7937" y="2396974"/>
            <a:ext cx="922959" cy="92295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7;p2">
            <a:extLst>
              <a:ext uri="{FF2B5EF4-FFF2-40B4-BE49-F238E27FC236}">
                <a16:creationId xmlns:a16="http://schemas.microsoft.com/office/drawing/2014/main" id="{B46D4294-92CC-393F-2ADC-5D78242C5FA1}"/>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Let’s look at the information we have to predict (guess) the returns!</a:t>
            </a:r>
            <a:endParaRPr lang="en-US" sz="1600">
              <a:solidFill>
                <a:schemeClr val="tx2">
                  <a:lumMod val="75000"/>
                </a:schemeClr>
              </a:solidFill>
              <a:latin typeface="Ayuthaya" pitchFamily="2" charset="-34"/>
              <a:ea typeface="Ayuthaya" pitchFamily="2" charset="-34"/>
              <a:cs typeface="Ayuthaya" pitchFamily="2" charset="-34"/>
            </a:endParaRPr>
          </a:p>
        </p:txBody>
      </p:sp>
      <p:pic>
        <p:nvPicPr>
          <p:cNvPr id="3" name="Picture 2">
            <a:extLst>
              <a:ext uri="{FF2B5EF4-FFF2-40B4-BE49-F238E27FC236}">
                <a16:creationId xmlns:a16="http://schemas.microsoft.com/office/drawing/2014/main" id="{0C9F92D7-EA38-A2C2-9B25-BF2C6EBE7C49}"/>
              </a:ext>
            </a:extLst>
          </p:cNvPr>
          <p:cNvPicPr>
            <a:picLocks noChangeAspect="1"/>
          </p:cNvPicPr>
          <p:nvPr/>
        </p:nvPicPr>
        <p:blipFill>
          <a:blip r:embed="rId8"/>
          <a:stretch>
            <a:fillRect/>
          </a:stretch>
        </p:blipFill>
        <p:spPr>
          <a:xfrm>
            <a:off x="5714299" y="1776109"/>
            <a:ext cx="5793422" cy="3887775"/>
          </a:xfrm>
          <a:prstGeom prst="rect">
            <a:avLst/>
          </a:prstGeom>
        </p:spPr>
      </p:pic>
      <p:pic>
        <p:nvPicPr>
          <p:cNvPr id="3074" name="Picture 2" descr="Split Icons - Free SVG &amp; PNG Split Images - Noun Project">
            <a:extLst>
              <a:ext uri="{FF2B5EF4-FFF2-40B4-BE49-F238E27FC236}">
                <a16:creationId xmlns:a16="http://schemas.microsoft.com/office/drawing/2014/main" id="{ED0878CF-F85D-6994-D881-29E960C0DD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3063" y="5608177"/>
            <a:ext cx="907833" cy="90783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5;p2">
            <a:extLst>
              <a:ext uri="{FF2B5EF4-FFF2-40B4-BE49-F238E27FC236}">
                <a16:creationId xmlns:a16="http://schemas.microsoft.com/office/drawing/2014/main" id="{1335735A-9316-CB31-B2E6-61CECF4CB5B9}"/>
              </a:ext>
            </a:extLst>
          </p:cNvPr>
          <p:cNvSpPr txBox="1"/>
          <p:nvPr/>
        </p:nvSpPr>
        <p:spPr>
          <a:xfrm>
            <a:off x="2030921" y="5769963"/>
            <a:ext cx="2660540"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bg2"/>
                </a:solidFill>
                <a:latin typeface="Ayuthaya" pitchFamily="2" charset="-34"/>
                <a:ea typeface="Ayuthaya" pitchFamily="2" charset="-34"/>
                <a:cs typeface="Ayuthaya" pitchFamily="2" charset="-34"/>
                <a:sym typeface="Malgun Gothic"/>
              </a:rPr>
              <a:t>Testing Period</a:t>
            </a:r>
          </a:p>
          <a:p>
            <a:pPr algn="ctr"/>
            <a:r>
              <a:rPr lang="en-US" sz="1200" dirty="0">
                <a:solidFill>
                  <a:srgbClr val="787877"/>
                </a:solidFill>
                <a:latin typeface="Ayuthaya" pitchFamily="2" charset="-34"/>
                <a:ea typeface="Ayuthaya" pitchFamily="2" charset="-34"/>
                <a:cs typeface="Ayuthaya" pitchFamily="2" charset="-34"/>
              </a:rPr>
              <a:t>2021-01-01  to 2021-09-21</a:t>
            </a:r>
            <a:endParaRPr lang="en-US" sz="1200" dirty="0">
              <a:solidFill>
                <a:srgbClr val="787877"/>
              </a:solidFill>
              <a:latin typeface="Ayuthaya" pitchFamily="2" charset="-34"/>
              <a:ea typeface="Ayuthaya" pitchFamily="2" charset="-34"/>
              <a:cs typeface="Ayuthaya" pitchFamily="2" charset="-34"/>
              <a:sym typeface="Malgun Gothic"/>
            </a:endParaRPr>
          </a:p>
        </p:txBody>
      </p:sp>
      <p:sp>
        <p:nvSpPr>
          <p:cNvPr id="5" name="Google Shape;115;p2">
            <a:extLst>
              <a:ext uri="{FF2B5EF4-FFF2-40B4-BE49-F238E27FC236}">
                <a16:creationId xmlns:a16="http://schemas.microsoft.com/office/drawing/2014/main" id="{54440735-7F14-29A4-D61D-CFE7AA668923}"/>
              </a:ext>
            </a:extLst>
          </p:cNvPr>
          <p:cNvSpPr txBox="1"/>
          <p:nvPr/>
        </p:nvSpPr>
        <p:spPr>
          <a:xfrm>
            <a:off x="2158156" y="4746700"/>
            <a:ext cx="2660540"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b="1" dirty="0">
                <a:solidFill>
                  <a:schemeClr val="bg2"/>
                </a:solidFill>
                <a:latin typeface="Ayuthaya" pitchFamily="2" charset="-34"/>
                <a:ea typeface="Ayuthaya" pitchFamily="2" charset="-34"/>
                <a:cs typeface="Ayuthaya" pitchFamily="2" charset="-34"/>
                <a:sym typeface="Malgun Gothic"/>
              </a:rPr>
              <a:t>Training Period</a:t>
            </a:r>
          </a:p>
          <a:p>
            <a:pPr algn="ctr"/>
            <a:r>
              <a:rPr lang="en-US" sz="1200" dirty="0">
                <a:solidFill>
                  <a:srgbClr val="787877"/>
                </a:solidFill>
                <a:latin typeface="Ayuthaya" pitchFamily="2" charset="-34"/>
                <a:ea typeface="Ayuthaya" pitchFamily="2" charset="-34"/>
                <a:cs typeface="Ayuthaya" pitchFamily="2" charset="-34"/>
              </a:rPr>
              <a:t>2018-01-01  to 2020-12-31</a:t>
            </a:r>
            <a:endParaRPr lang="en-US" sz="1200" dirty="0">
              <a:solidFill>
                <a:srgbClr val="787877"/>
              </a:solidFill>
              <a:latin typeface="Ayuthaya" pitchFamily="2" charset="-34"/>
              <a:ea typeface="Ayuthaya" pitchFamily="2" charset="-34"/>
              <a:cs typeface="Ayuthaya" pitchFamily="2" charset="-34"/>
              <a:sym typeface="Malgun Gothic"/>
            </a:endParaRPr>
          </a:p>
        </p:txBody>
      </p:sp>
    </p:spTree>
    <p:extLst>
      <p:ext uri="{BB962C8B-B14F-4D97-AF65-F5344CB8AC3E}">
        <p14:creationId xmlns:p14="http://schemas.microsoft.com/office/powerpoint/2010/main" val="227309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E</a:t>
            </a:r>
            <a:r>
              <a:rPr lang="en-US" sz="2800" b="1" cap="small">
                <a:solidFill>
                  <a:schemeClr val="bg2"/>
                </a:solidFill>
                <a:latin typeface="Ayuthaya" pitchFamily="2" charset="-34"/>
                <a:ea typeface="Ayuthaya" pitchFamily="2" charset="-34"/>
                <a:cs typeface="Ayuthaya" pitchFamily="2" charset="-34"/>
                <a:sym typeface="Malgun Gothic"/>
              </a:rPr>
              <a:t>XPLORATORY DATA ANALYSIS</a:t>
            </a:r>
            <a:endParaRPr lang="en-US" sz="28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B2FA061-0F97-B193-C1DC-FD5208AF552A}"/>
              </a:ext>
            </a:extLst>
          </p:cNvPr>
          <p:cNvPicPr>
            <a:picLocks noChangeAspect="1"/>
          </p:cNvPicPr>
          <p:nvPr/>
        </p:nvPicPr>
        <p:blipFill>
          <a:blip r:embed="rId4"/>
          <a:stretch>
            <a:fillRect/>
          </a:stretch>
        </p:blipFill>
        <p:spPr>
          <a:xfrm>
            <a:off x="975013" y="1691406"/>
            <a:ext cx="7277100" cy="3530600"/>
          </a:xfrm>
          <a:prstGeom prst="rect">
            <a:avLst/>
          </a:prstGeom>
        </p:spPr>
      </p:pic>
      <p:pic>
        <p:nvPicPr>
          <p:cNvPr id="9" name="Picture 8">
            <a:extLst>
              <a:ext uri="{FF2B5EF4-FFF2-40B4-BE49-F238E27FC236}">
                <a16:creationId xmlns:a16="http://schemas.microsoft.com/office/drawing/2014/main" id="{9776FAC3-0EBB-25E3-9F19-92E9CB99F344}"/>
              </a:ext>
            </a:extLst>
          </p:cNvPr>
          <p:cNvPicPr>
            <a:picLocks noChangeAspect="1"/>
          </p:cNvPicPr>
          <p:nvPr/>
        </p:nvPicPr>
        <p:blipFill>
          <a:blip r:embed="rId5"/>
          <a:stretch>
            <a:fillRect/>
          </a:stretch>
        </p:blipFill>
        <p:spPr>
          <a:xfrm>
            <a:off x="8356042" y="1839766"/>
            <a:ext cx="3352800" cy="3289300"/>
          </a:xfrm>
          <a:prstGeom prst="rect">
            <a:avLst/>
          </a:prstGeom>
        </p:spPr>
      </p:pic>
      <p:sp>
        <p:nvSpPr>
          <p:cNvPr id="12" name="Google Shape;107;p2">
            <a:extLst>
              <a:ext uri="{FF2B5EF4-FFF2-40B4-BE49-F238E27FC236}">
                <a16:creationId xmlns:a16="http://schemas.microsoft.com/office/drawing/2014/main" id="{3E89808A-DC01-EE28-010C-80E2F18C1F93}"/>
              </a:ext>
            </a:extLst>
          </p:cNvPr>
          <p:cNvSpPr txBox="1"/>
          <p:nvPr/>
        </p:nvSpPr>
        <p:spPr>
          <a:xfrm>
            <a:off x="1316682" y="1331188"/>
            <a:ext cx="548441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Descriptive Statistics</a:t>
            </a:r>
            <a:endParaRPr lang="en-US" b="1">
              <a:solidFill>
                <a:schemeClr val="bg2"/>
              </a:solidFill>
              <a:latin typeface="Ayuthaya" pitchFamily="2" charset="-34"/>
              <a:ea typeface="Ayuthaya" pitchFamily="2" charset="-34"/>
              <a:cs typeface="Ayuthaya" pitchFamily="2" charset="-34"/>
            </a:endParaRPr>
          </a:p>
        </p:txBody>
      </p:sp>
      <p:sp>
        <p:nvSpPr>
          <p:cNvPr id="14" name="Rounded Rectangle 13">
            <a:extLst>
              <a:ext uri="{FF2B5EF4-FFF2-40B4-BE49-F238E27FC236}">
                <a16:creationId xmlns:a16="http://schemas.microsoft.com/office/drawing/2014/main" id="{BDE6A02D-0E03-A2CD-DDF7-6520B7EDD6DE}"/>
              </a:ext>
            </a:extLst>
          </p:cNvPr>
          <p:cNvSpPr/>
          <p:nvPr/>
        </p:nvSpPr>
        <p:spPr>
          <a:xfrm>
            <a:off x="975013" y="2462995"/>
            <a:ext cx="10998854" cy="404893"/>
          </a:xfrm>
          <a:prstGeom prst="roundRect">
            <a:avLst/>
          </a:prstGeom>
          <a:noFill/>
          <a:ln>
            <a:solidFill>
              <a:schemeClr val="accent6">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15;p2">
            <a:extLst>
              <a:ext uri="{FF2B5EF4-FFF2-40B4-BE49-F238E27FC236}">
                <a16:creationId xmlns:a16="http://schemas.microsoft.com/office/drawing/2014/main" id="{42EF9346-662D-018E-DA31-3371A58D5325}"/>
              </a:ext>
            </a:extLst>
          </p:cNvPr>
          <p:cNvSpPr txBox="1"/>
          <p:nvPr/>
        </p:nvSpPr>
        <p:spPr>
          <a:xfrm>
            <a:off x="1344392" y="5495124"/>
            <a:ext cx="10180020" cy="830956"/>
          </a:xfrm>
          <a:prstGeom prst="rect">
            <a:avLst/>
          </a:prstGeom>
          <a:noFill/>
          <a:ln>
            <a:solidFill>
              <a:schemeClr val="accent6">
                <a:lumMod val="75000"/>
              </a:schemeClr>
            </a:solidFill>
            <a:prstDash val="sysDash"/>
          </a:ln>
        </p:spPr>
        <p:txBody>
          <a:bodyPr spcFirstLastPara="1" wrap="square" lIns="91425" tIns="45700" rIns="91425" bIns="45700" anchor="t" anchorCtr="0">
            <a:spAutoFit/>
          </a:bodyPr>
          <a:lstStyle/>
          <a:p>
            <a:pPr marL="171450" indent="-171450">
              <a:buFont typeface="Arial" panose="020B0604020202020204" pitchFamily="34" charset="0"/>
              <a:buChar char="•"/>
            </a:pPr>
            <a:r>
              <a:rPr lang="en-US" sz="1200" b="0" i="0">
                <a:solidFill>
                  <a:schemeClr val="bg2"/>
                </a:solidFill>
                <a:effectLst/>
                <a:latin typeface="Ayuthaya" pitchFamily="2" charset="-34"/>
                <a:ea typeface="Ayuthaya" pitchFamily="2" charset="-34"/>
                <a:cs typeface="Ayuthaya" pitchFamily="2" charset="-34"/>
              </a:rPr>
              <a:t>Bitcoin is the most volatile asset, with a high standard deviation in closing prices, suggesting greater risk compared to others like </a:t>
            </a:r>
            <a:r>
              <a:rPr lang="en-US" sz="1200" b="0" i="0" err="1">
                <a:solidFill>
                  <a:schemeClr val="bg2"/>
                </a:solidFill>
                <a:effectLst/>
                <a:latin typeface="Ayuthaya" pitchFamily="2" charset="-34"/>
                <a:ea typeface="Ayuthaya" pitchFamily="2" charset="-34"/>
                <a:cs typeface="Ayuthaya" pitchFamily="2" charset="-34"/>
              </a:rPr>
              <a:t>Cardano</a:t>
            </a:r>
            <a:endParaRPr lang="en-US" sz="1200" b="0" i="0">
              <a:solidFill>
                <a:schemeClr val="bg2"/>
              </a:solidFill>
              <a:effectLst/>
              <a:latin typeface="Ayuthaya" pitchFamily="2" charset="-34"/>
              <a:ea typeface="Ayuthaya" pitchFamily="2" charset="-34"/>
              <a:cs typeface="Ayuthaya" pitchFamily="2" charset="-34"/>
            </a:endParaRPr>
          </a:p>
          <a:p>
            <a:pPr marL="171450" indent="-171450">
              <a:buFont typeface="Arial" panose="020B0604020202020204" pitchFamily="34" charset="0"/>
              <a:buChar char="•"/>
            </a:pPr>
            <a:r>
              <a:rPr lang="en-US" sz="1200">
                <a:solidFill>
                  <a:schemeClr val="bg2"/>
                </a:solidFill>
                <a:latin typeface="Ayuthaya" pitchFamily="2" charset="-34"/>
                <a:ea typeface="Ayuthaya" pitchFamily="2" charset="-34"/>
                <a:cs typeface="Ayuthaya" pitchFamily="2" charset="-34"/>
              </a:rPr>
              <a:t>The range between the minimum and maximum closing prices is exceptionally wide for Bitcoin, highlighting its dramatic price changes over time, compared to other assets such as TRON </a:t>
            </a:r>
          </a:p>
        </p:txBody>
      </p:sp>
      <p:sp>
        <p:nvSpPr>
          <p:cNvPr id="2" name="Google Shape;107;p2">
            <a:extLst>
              <a:ext uri="{FF2B5EF4-FFF2-40B4-BE49-F238E27FC236}">
                <a16:creationId xmlns:a16="http://schemas.microsoft.com/office/drawing/2014/main" id="{7E3E04C6-8815-21A6-7FE8-072C2E933FE9}"/>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Validating Elon Musk’s dominance over others</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343613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sp>
        <p:nvSpPr>
          <p:cNvPr id="105" name="Google Shape;105;p2"/>
          <p:cNvSpPr txBox="1"/>
          <p:nvPr/>
        </p:nvSpPr>
        <p:spPr>
          <a:xfrm>
            <a:off x="10428685" y="0"/>
            <a:ext cx="421179" cy="305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Malgun Gothic"/>
                <a:ea typeface="Malgun Gothic"/>
                <a:cs typeface="Malgun Gothic"/>
                <a:sym typeface="Malgun Gothic"/>
              </a:rPr>
              <a:t>1</a:t>
            </a:r>
            <a:endParaRPr/>
          </a:p>
        </p:txBody>
      </p:sp>
      <p:sp>
        <p:nvSpPr>
          <p:cNvPr id="106" name="Google Shape;106;p2"/>
          <p:cNvSpPr txBox="1"/>
          <p:nvPr/>
        </p:nvSpPr>
        <p:spPr>
          <a:xfrm>
            <a:off x="455448" y="309077"/>
            <a:ext cx="7400858" cy="6192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cap="small">
                <a:solidFill>
                  <a:schemeClr val="bg2"/>
                </a:solidFill>
                <a:latin typeface="Ayuthaya" pitchFamily="2" charset="-34"/>
                <a:ea typeface="Ayuthaya" pitchFamily="2" charset="-34"/>
                <a:cs typeface="Ayuthaya" pitchFamily="2" charset="-34"/>
                <a:sym typeface="Malgun Gothic"/>
              </a:rPr>
              <a:t>E</a:t>
            </a:r>
            <a:r>
              <a:rPr lang="en-US" sz="2800" b="1" cap="small">
                <a:solidFill>
                  <a:schemeClr val="bg2"/>
                </a:solidFill>
                <a:latin typeface="Ayuthaya" pitchFamily="2" charset="-34"/>
                <a:ea typeface="Ayuthaya" pitchFamily="2" charset="-34"/>
                <a:cs typeface="Ayuthaya" pitchFamily="2" charset="-34"/>
                <a:sym typeface="Malgun Gothic"/>
              </a:rPr>
              <a:t>XPLORATORY DATA ANALYSIS</a:t>
            </a:r>
            <a:endParaRPr lang="en-US" sz="2800">
              <a:solidFill>
                <a:schemeClr val="bg2"/>
              </a:solidFill>
              <a:latin typeface="Ayuthaya" pitchFamily="2" charset="-34"/>
              <a:ea typeface="Ayuthaya" pitchFamily="2" charset="-34"/>
              <a:cs typeface="Ayuthaya" pitchFamily="2" charset="-34"/>
              <a:sym typeface="Malgun Gothic"/>
            </a:endParaRPr>
          </a:p>
        </p:txBody>
      </p:sp>
      <p:pic>
        <p:nvPicPr>
          <p:cNvPr id="1042" name="Picture 18" descr="cryptocurrency Icon - Free PNG &amp; SVG 3262833 - Noun Project">
            <a:extLst>
              <a:ext uri="{FF2B5EF4-FFF2-40B4-BE49-F238E27FC236}">
                <a16:creationId xmlns:a16="http://schemas.microsoft.com/office/drawing/2014/main" id="{B58408BE-1292-BB75-B7B5-14010CF9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5382" y="116353"/>
            <a:ext cx="502340" cy="50234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15;p2">
            <a:extLst>
              <a:ext uri="{FF2B5EF4-FFF2-40B4-BE49-F238E27FC236}">
                <a16:creationId xmlns:a16="http://schemas.microsoft.com/office/drawing/2014/main" id="{42EF9346-662D-018E-DA31-3371A58D5325}"/>
              </a:ext>
            </a:extLst>
          </p:cNvPr>
          <p:cNvSpPr txBox="1"/>
          <p:nvPr/>
        </p:nvSpPr>
        <p:spPr>
          <a:xfrm>
            <a:off x="1344392" y="5495124"/>
            <a:ext cx="10180020" cy="830956"/>
          </a:xfrm>
          <a:prstGeom prst="rect">
            <a:avLst/>
          </a:prstGeom>
          <a:noFill/>
          <a:ln>
            <a:solidFill>
              <a:schemeClr val="accent6">
                <a:lumMod val="75000"/>
              </a:schemeClr>
            </a:solidFill>
            <a:prstDash val="sysDash"/>
          </a:ln>
        </p:spPr>
        <p:txBody>
          <a:bodyPr spcFirstLastPara="1" wrap="square" lIns="91425" tIns="45700" rIns="91425" bIns="45700" anchor="t" anchorCtr="0">
            <a:spAutoFit/>
          </a:bodyPr>
          <a:lstStyle/>
          <a:p>
            <a:pPr algn="l">
              <a:buFont typeface="Arial" panose="020B0604020202020204" pitchFamily="34" charset="0"/>
              <a:buChar char="•"/>
            </a:pPr>
            <a:r>
              <a:rPr lang="en-US" sz="1200" b="0" i="0" dirty="0">
                <a:solidFill>
                  <a:schemeClr val="bg2"/>
                </a:solidFill>
                <a:effectLst/>
                <a:latin typeface="Ayuthaya" pitchFamily="2" charset="-34"/>
                <a:ea typeface="Ayuthaya" pitchFamily="2" charset="-34"/>
                <a:cs typeface="Ayuthaya" pitchFamily="2" charset="-34"/>
              </a:rPr>
              <a:t>The first graph indicates that Bitcoin has experienced significantly higher price movements over time compared to other assets, dominating the price scale with its peaks and troughs</a:t>
            </a:r>
          </a:p>
          <a:p>
            <a:pPr algn="l">
              <a:buFont typeface="Arial" panose="020B0604020202020204" pitchFamily="34" charset="0"/>
              <a:buChar char="•"/>
            </a:pPr>
            <a:r>
              <a:rPr lang="en-US" sz="1200" b="0" i="0" dirty="0">
                <a:solidFill>
                  <a:schemeClr val="bg2"/>
                </a:solidFill>
                <a:effectLst/>
                <a:latin typeface="Ayuthaya" pitchFamily="2" charset="-34"/>
                <a:ea typeface="Ayuthaya" pitchFamily="2" charset="-34"/>
                <a:cs typeface="Ayuthaya" pitchFamily="2" charset="-34"/>
              </a:rPr>
              <a:t>The second graph shows sporadic spikes in trading volume, suggesting periods of heightened market activity or events that prompted substantial trading within a short time frame</a:t>
            </a:r>
          </a:p>
        </p:txBody>
      </p:sp>
      <p:pic>
        <p:nvPicPr>
          <p:cNvPr id="2" name="Picture 4">
            <a:extLst>
              <a:ext uri="{FF2B5EF4-FFF2-40B4-BE49-F238E27FC236}">
                <a16:creationId xmlns:a16="http://schemas.microsoft.com/office/drawing/2014/main" id="{42BF0EA2-ED87-B587-30AA-2FDAA2F42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31" y="1573297"/>
            <a:ext cx="5260888" cy="31218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6C9FFA-5092-638B-F26F-0C4D1F5316BE}"/>
              </a:ext>
            </a:extLst>
          </p:cNvPr>
          <p:cNvPicPr>
            <a:picLocks noChangeAspect="1"/>
          </p:cNvPicPr>
          <p:nvPr/>
        </p:nvPicPr>
        <p:blipFill>
          <a:blip r:embed="rId5"/>
          <a:stretch>
            <a:fillRect/>
          </a:stretch>
        </p:blipFill>
        <p:spPr>
          <a:xfrm>
            <a:off x="5939430" y="1462460"/>
            <a:ext cx="5750822" cy="3162952"/>
          </a:xfrm>
          <a:prstGeom prst="rect">
            <a:avLst/>
          </a:prstGeom>
        </p:spPr>
      </p:pic>
      <p:cxnSp>
        <p:nvCxnSpPr>
          <p:cNvPr id="6" name="Straight Connector 5">
            <a:extLst>
              <a:ext uri="{FF2B5EF4-FFF2-40B4-BE49-F238E27FC236}">
                <a16:creationId xmlns:a16="http://schemas.microsoft.com/office/drawing/2014/main" id="{1C6F888D-BBB8-3F5F-6D1A-50D87181656D}"/>
              </a:ext>
            </a:extLst>
          </p:cNvPr>
          <p:cNvCxnSpPr>
            <a:cxnSpLocks/>
          </p:cNvCxnSpPr>
          <p:nvPr/>
        </p:nvCxnSpPr>
        <p:spPr>
          <a:xfrm>
            <a:off x="5814738" y="1343896"/>
            <a:ext cx="0" cy="3505199"/>
          </a:xfrm>
          <a:prstGeom prst="line">
            <a:avLst/>
          </a:prstGeom>
          <a:ln w="19050" cap="flat" cmpd="sng" algn="ctr">
            <a:solidFill>
              <a:schemeClr val="bg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Google Shape;107;p2">
            <a:extLst>
              <a:ext uri="{FF2B5EF4-FFF2-40B4-BE49-F238E27FC236}">
                <a16:creationId xmlns:a16="http://schemas.microsoft.com/office/drawing/2014/main" id="{57AB563D-1F0B-3CD9-553C-A045CC64D6CB}"/>
              </a:ext>
            </a:extLst>
          </p:cNvPr>
          <p:cNvSpPr txBox="1"/>
          <p:nvPr/>
        </p:nvSpPr>
        <p:spPr>
          <a:xfrm>
            <a:off x="584879" y="1379971"/>
            <a:ext cx="4735266" cy="30773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Price movement over time</a:t>
            </a:r>
            <a:endParaRPr lang="en-US" b="1">
              <a:solidFill>
                <a:schemeClr val="bg2"/>
              </a:solidFill>
              <a:latin typeface="Ayuthaya" pitchFamily="2" charset="-34"/>
              <a:ea typeface="Ayuthaya" pitchFamily="2" charset="-34"/>
              <a:cs typeface="Ayuthaya" pitchFamily="2" charset="-34"/>
            </a:endParaRPr>
          </a:p>
        </p:txBody>
      </p:sp>
      <p:sp>
        <p:nvSpPr>
          <p:cNvPr id="10" name="Google Shape;107;p2">
            <a:extLst>
              <a:ext uri="{FF2B5EF4-FFF2-40B4-BE49-F238E27FC236}">
                <a16:creationId xmlns:a16="http://schemas.microsoft.com/office/drawing/2014/main" id="{1FF9C4AE-8527-7523-411C-DE1A20626E49}"/>
              </a:ext>
            </a:extLst>
          </p:cNvPr>
          <p:cNvSpPr txBox="1"/>
          <p:nvPr/>
        </p:nvSpPr>
        <p:spPr>
          <a:xfrm>
            <a:off x="6205833" y="1393826"/>
            <a:ext cx="5484419" cy="307777"/>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bg2"/>
                </a:solidFill>
                <a:latin typeface="Ayuthaya" pitchFamily="2" charset="-34"/>
                <a:ea typeface="Ayuthaya" pitchFamily="2" charset="-34"/>
                <a:cs typeface="Ayuthaya" pitchFamily="2" charset="-34"/>
                <a:sym typeface="Malgun Gothic"/>
              </a:rPr>
              <a:t>Volume movement over time</a:t>
            </a:r>
            <a:endParaRPr lang="en-US" b="1">
              <a:solidFill>
                <a:schemeClr val="bg2"/>
              </a:solidFill>
              <a:latin typeface="Ayuthaya" pitchFamily="2" charset="-34"/>
              <a:ea typeface="Ayuthaya" pitchFamily="2" charset="-34"/>
              <a:cs typeface="Ayuthaya" pitchFamily="2" charset="-34"/>
            </a:endParaRPr>
          </a:p>
        </p:txBody>
      </p:sp>
      <p:sp>
        <p:nvSpPr>
          <p:cNvPr id="4" name="Google Shape;107;p2">
            <a:extLst>
              <a:ext uri="{FF2B5EF4-FFF2-40B4-BE49-F238E27FC236}">
                <a16:creationId xmlns:a16="http://schemas.microsoft.com/office/drawing/2014/main" id="{662EE498-2551-D5D6-DD6C-91F87F5FD819}"/>
              </a:ext>
            </a:extLst>
          </p:cNvPr>
          <p:cNvSpPr txBox="1"/>
          <p:nvPr/>
        </p:nvSpPr>
        <p:spPr>
          <a:xfrm>
            <a:off x="455448" y="841836"/>
            <a:ext cx="10660373"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tx2">
                    <a:lumMod val="75000"/>
                  </a:schemeClr>
                </a:solidFill>
                <a:latin typeface="Ayuthaya" pitchFamily="2" charset="-34"/>
                <a:ea typeface="Ayuthaya" pitchFamily="2" charset="-34"/>
                <a:cs typeface="Ayuthaya" pitchFamily="2" charset="-34"/>
                <a:sym typeface="Malgun Gothic"/>
              </a:rPr>
              <a:t>The dominance continues</a:t>
            </a:r>
            <a:endParaRPr lang="en-US" sz="1600">
              <a:solidFill>
                <a:schemeClr val="tx2">
                  <a:lumMod val="75000"/>
                </a:schemeClr>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30073358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1710</Words>
  <Application>Microsoft Macintosh PowerPoint</Application>
  <PresentationFormat>Widescreen</PresentationFormat>
  <Paragraphs>256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Malgun Gothic</vt:lpstr>
      <vt:lpstr>Arial</vt:lpstr>
      <vt:lpstr>Ayuthaya</vt:lpstr>
      <vt:lpstr>Calibri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Ather, Usama</dc:creator>
  <cp:lastModifiedBy>Harshraj Vijaysinh Jadeja</cp:lastModifiedBy>
  <cp:revision>1</cp:revision>
  <dcterms:created xsi:type="dcterms:W3CDTF">2021-04-28T04:38:04Z</dcterms:created>
  <dcterms:modified xsi:type="dcterms:W3CDTF">2024-02-20T08:37:43Z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0x0101003F6706DD2D67274A8A607BDBE5D1E398</vt:lpwstr>
  </property>
  <property fmtid="{D5CDD505-2E9C-101B-9397-08002B2CF9AE}" pid="3" name="MSIP_Label_4044bd30-2ed7-4c9d-9d12-46200872a97b_Enabled">
    <vt:lpwstr>true</vt:lpwstr>
  </property>
  <property fmtid="{D5CDD505-2E9C-101B-9397-08002B2CF9AE}" pid="4" name="MSIP_Label_4044bd30-2ed7-4c9d-9d12-46200872a97b_SetDate">
    <vt:lpwstr>2023-12-03T22:15:16Z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7e4ce247-5829-4ad5-ad30-17c1fba33be0</vt:lpwstr>
  </property>
  <property fmtid="{D5CDD505-2E9C-101B-9397-08002B2CF9AE}" pid="9" name="MSIP_Label_4044bd30-2ed7-4c9d-9d12-46200872a97b_ContentBits">
    <vt:lpwstr>0</vt:lpwstr>
  </property>
</Properties>
</file>